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81" r:id="rId3"/>
    <p:sldId id="338" r:id="rId4"/>
    <p:sldId id="285" r:id="rId5"/>
    <p:sldId id="287" r:id="rId6"/>
    <p:sldId id="339" r:id="rId7"/>
    <p:sldId id="328" r:id="rId8"/>
    <p:sldId id="329" r:id="rId9"/>
    <p:sldId id="330" r:id="rId10"/>
    <p:sldId id="337" r:id="rId11"/>
    <p:sldId id="356" r:id="rId12"/>
    <p:sldId id="357" r:id="rId13"/>
    <p:sldId id="340" r:id="rId14"/>
    <p:sldId id="341" r:id="rId15"/>
    <p:sldId id="33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50" r:id="rId24"/>
    <p:sldId id="349" r:id="rId25"/>
    <p:sldId id="351" r:id="rId26"/>
    <p:sldId id="308" r:id="rId27"/>
    <p:sldId id="309" r:id="rId28"/>
    <p:sldId id="334" r:id="rId29"/>
    <p:sldId id="326" r:id="rId30"/>
    <p:sldId id="335" r:id="rId31"/>
    <p:sldId id="352" r:id="rId32"/>
    <p:sldId id="353" r:id="rId33"/>
    <p:sldId id="354" r:id="rId34"/>
    <p:sldId id="355" r:id="rId35"/>
    <p:sldId id="358" r:id="rId36"/>
    <p:sldId id="318" r:id="rId37"/>
    <p:sldId id="316" r:id="rId38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re00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20" d="100"/>
          <a:sy n="120" d="100"/>
        </p:scale>
        <p:origin x="-1278" y="108"/>
      </p:cViewPr>
      <p:guideLst>
        <p:guide orient="horz" pos="1232"/>
        <p:guide orient="horz" pos="4187"/>
        <p:guide orient="horz" pos="3702"/>
        <p:guide orient="horz" pos="255"/>
        <p:guide orient="horz" pos="4101"/>
        <p:guide orient="horz" pos="436"/>
        <p:guide orient="horz" pos="1959"/>
        <p:guide orient="horz" pos="2464"/>
        <p:guide/>
        <p:guide pos="285"/>
        <p:guide pos="5511"/>
        <p:guide pos="3787"/>
        <p:guide pos="3198"/>
        <p:guide pos="703"/>
        <p:guide pos="2880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C00739-B060-48EE-962B-658A5FDB54CC}" type="datetimeFigureOut">
              <a:rPr lang="de-DE" altLang="de-DE"/>
              <a:pPr>
                <a:defRPr/>
              </a:pPr>
              <a:t>08.07.2014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C45F1C-0541-4C11-B85C-5015A40A516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8670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7FF14B-1944-480C-9B7D-4E76B64E709D}" type="datetimeFigureOut">
              <a:rPr lang="de-DE" altLang="de-DE"/>
              <a:pPr>
                <a:defRPr/>
              </a:pPr>
              <a:t>08.07.2014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Mastertextformat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2FCA6F-D914-487A-B638-7433C461B5B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39888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7101" y="692150"/>
            <a:ext cx="7621612" cy="126365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27100" y="3920067"/>
            <a:ext cx="7621613" cy="195685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 smtClean="0"/>
          </a:p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  <a:endParaRPr lang="de-DE" alt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5D392-933D-4E4E-A107-0F8E41DA21D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172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A57C4-6298-476D-8724-28EFDA91C53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967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F7453-F307-4EB3-A81C-6E0A335DA03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192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7B8EA-1549-43CE-B7DF-FEC68F5E73E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72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6F9A-363E-4C08-9680-A3DEF2D9D81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508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16014" y="1955801"/>
            <a:ext cx="3672000" cy="3921126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713" y="1955800"/>
            <a:ext cx="3672000" cy="392959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075238" y="6518275"/>
            <a:ext cx="863600" cy="2952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E161F-0190-4B62-9129-8D359ECB21D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4858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7F3FE-C8BE-490B-8EC3-1442DCA44A3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290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B8230-CE19-4F94-B2EF-5DCAA9CA51C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117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5DB1-6032-4BD8-B33D-464CDC0E96C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7678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C66E-413B-4A41-8AB2-52D049E94C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081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4131-92E4-4891-B862-AF44F299876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990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16013" y="692150"/>
            <a:ext cx="76327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16013" y="1955800"/>
            <a:ext cx="76327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0" y="6518275"/>
            <a:ext cx="863600" cy="295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aseline="0" smtClean="0">
                <a:solidFill>
                  <a:schemeClr val="tx1"/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6013" y="6518275"/>
            <a:ext cx="3455987" cy="2952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altLang="de-DE"/>
              <a:t>HWRM Baden-Württemberg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11863" y="6519863"/>
            <a:ext cx="504825" cy="2936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9FA0C51B-5E93-4ABC-A6CB-B7D2808D7A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1" name="Bild 8" descr="HWRM-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13501" b="12259"/>
          <a:stretch>
            <a:fillRect/>
          </a:stretch>
        </p:blipFill>
        <p:spPr bwMode="auto">
          <a:xfrm>
            <a:off x="5892800" y="169863"/>
            <a:ext cx="30400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 descr="T:\baf\Archiv\logos\neckar\Bildschirm\LEBNECK_BaF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6308725"/>
            <a:ext cx="9017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Bild 4" descr="BW-Logo-RP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4880" r="4111" b="8153"/>
          <a:stretch>
            <a:fillRect/>
          </a:stretch>
        </p:blipFill>
        <p:spPr bwMode="auto">
          <a:xfrm>
            <a:off x="7847013" y="6237288"/>
            <a:ext cx="10763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0" r:id="rId2"/>
    <p:sldLayoutId id="2147483871" r:id="rId3"/>
    <p:sldLayoutId id="2147483880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Times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imes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1pPr>
      <a:lvl2pPr marL="719138" indent="-363538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2pPr>
      <a:lvl3pPr marL="1074738" indent="-355600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chwasser.bw/" TargetMode="External"/><Relationship Id="rId3" Type="http://schemas.openxmlformats.org/officeDocument/2006/relationships/hyperlink" Target="http://www.dwd.de/" TargetMode="External"/><Relationship Id="rId7" Type="http://schemas.openxmlformats.org/officeDocument/2006/relationships/image" Target="../media/image58.jpeg"/><Relationship Id="rId2" Type="http://schemas.openxmlformats.org/officeDocument/2006/relationships/hyperlink" Target="http://www.hvz.baden-wuerttemberg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hyperlink" Target="http://www.gdv.de/" TargetMode="External"/><Relationship Id="rId4" Type="http://schemas.openxmlformats.org/officeDocument/2006/relationships/hyperlink" Target="http://www.unwetterzentrale.de/" TargetMode="External"/><Relationship Id="rId9" Type="http://schemas.openxmlformats.org/officeDocument/2006/relationships/hyperlink" Target="http://www.bmvi.d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hochwasserbw.de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ctrTitle"/>
          </p:nvPr>
        </p:nvSpPr>
        <p:spPr>
          <a:xfrm>
            <a:off x="684213" y="692150"/>
            <a:ext cx="7621587" cy="1263650"/>
          </a:xfrm>
        </p:spPr>
        <p:txBody>
          <a:bodyPr/>
          <a:lstStyle/>
          <a:p>
            <a:pPr eaLnBrk="1" hangingPunct="1"/>
            <a:r>
              <a:rPr lang="de-DE" altLang="de-DE" smtClean="0">
                <a:latin typeface="Times" pitchFamily="18" charset="0"/>
              </a:rPr>
              <a:t>Hochwasserrisikomanagementplanung </a:t>
            </a:r>
            <a:br>
              <a:rPr lang="de-DE" altLang="de-DE" smtClean="0">
                <a:latin typeface="Times" pitchFamily="18" charset="0"/>
              </a:rPr>
            </a:br>
            <a:r>
              <a:rPr lang="de-DE" altLang="de-DE" smtClean="0">
                <a:latin typeface="Times" pitchFamily="18" charset="0"/>
              </a:rPr>
              <a:t>in Baden-Württemberg</a:t>
            </a:r>
          </a:p>
        </p:txBody>
      </p:sp>
      <p:sp>
        <p:nvSpPr>
          <p:cNvPr id="4099" name="Untertitel 2"/>
          <p:cNvSpPr>
            <a:spLocks noGrp="1"/>
          </p:cNvSpPr>
          <p:nvPr>
            <p:ph type="subTitle" idx="1"/>
          </p:nvPr>
        </p:nvSpPr>
        <p:spPr>
          <a:xfrm>
            <a:off x="695325" y="4293642"/>
            <a:ext cx="5316538" cy="1223590"/>
          </a:xfrm>
        </p:spPr>
        <p:txBody>
          <a:bodyPr/>
          <a:lstStyle/>
          <a:p>
            <a:pPr algn="ctr" eaLnBrk="1" hangingPunct="1"/>
            <a:endParaRPr lang="de-DE" altLang="de-DE" sz="1400" dirty="0" smtClean="0">
              <a:latin typeface="Times" pitchFamily="18" charset="0"/>
            </a:endParaRPr>
          </a:p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Risikosituation und Maßnahmenplanung in der Gemeinde Nordheim</a:t>
            </a:r>
          </a:p>
        </p:txBody>
      </p:sp>
      <p:pic>
        <p:nvPicPr>
          <p:cNvPr id="4100" name="Bild 9" descr="641624_original_R_B_by_Erich_Westendarp_pixelio.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6" t="214" r="25105" b="-214"/>
          <a:stretch>
            <a:fillRect/>
          </a:stretch>
        </p:blipFill>
        <p:spPr bwMode="auto">
          <a:xfrm>
            <a:off x="6011863" y="1955800"/>
            <a:ext cx="273685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feld 1"/>
          <p:cNvSpPr txBox="1">
            <a:spLocks noChangeArrowheads="1"/>
          </p:cNvSpPr>
          <p:nvPr/>
        </p:nvSpPr>
        <p:spPr bwMode="auto">
          <a:xfrm>
            <a:off x="674688" y="3467100"/>
            <a:ext cx="52085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19138" indent="-363538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074738" indent="-355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de-DE" altLang="de-DE" sz="1600" dirty="0" smtClean="0">
                <a:solidFill>
                  <a:schemeClr val="bg1"/>
                </a:solidFill>
              </a:rPr>
              <a:t>08. Juli </a:t>
            </a:r>
            <a:r>
              <a:rPr lang="de-DE" altLang="de-DE" sz="1600">
                <a:solidFill>
                  <a:schemeClr val="bg1"/>
                </a:solidFill>
              </a:rPr>
              <a:t>2014 </a:t>
            </a:r>
            <a:r>
              <a:rPr lang="de-DE" altLang="de-DE" sz="1600" smtClean="0">
                <a:solidFill>
                  <a:schemeClr val="bg1"/>
                </a:solidFill>
              </a:rPr>
              <a:t>Nordheim</a:t>
            </a:r>
            <a:endParaRPr lang="de-DE" altLang="de-DE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HWRM Baden-Württemberg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45DB1-6032-4BD8-B33D-464CDC0E96CF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1026" name="Picture 2" descr="T:\baf\projekte\HWRM-RL\Neckar\Enz-Neckar-Heilbronn\Beratung_Kommunen\Nordheim\Präsentation\Nordheim_Brückenstat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2174"/>
          <a:stretch/>
        </p:blipFill>
        <p:spPr bwMode="auto">
          <a:xfrm>
            <a:off x="474663" y="1628800"/>
            <a:ext cx="846673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Brückenstatus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cxnSp>
        <p:nvCxnSpPr>
          <p:cNvPr id="7" name="Gerade Verbindung mit Pfeil 6"/>
          <p:cNvCxnSpPr>
            <a:stCxn id="12" idx="0"/>
          </p:cNvCxnSpPr>
          <p:nvPr/>
        </p:nvCxnSpPr>
        <p:spPr>
          <a:xfrm flipH="1" flipV="1">
            <a:off x="5435600" y="3140968"/>
            <a:ext cx="576263" cy="20724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2726155" y="2605177"/>
            <a:ext cx="1837219" cy="26082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5041441" y="5213426"/>
            <a:ext cx="1940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Bei HQ</a:t>
            </a:r>
            <a:r>
              <a:rPr lang="de-DE" altLang="de-DE" baseline="-25000" dirty="0" smtClean="0">
                <a:latin typeface="Times" pitchFamily="18" charset="0"/>
              </a:rPr>
              <a:t>100</a:t>
            </a:r>
            <a:r>
              <a:rPr lang="de-DE" altLang="de-DE" dirty="0" smtClean="0">
                <a:latin typeface="Times" pitchFamily="18" charset="0"/>
              </a:rPr>
              <a:t> passierbar (grün)</a:t>
            </a:r>
            <a:endParaRPr lang="de-DE" altLang="de-DE" dirty="0">
              <a:latin typeface="Times" pitchFamily="18" charset="0"/>
            </a:endParaRPr>
          </a:p>
        </p:txBody>
      </p:sp>
      <p:sp>
        <p:nvSpPr>
          <p:cNvPr id="13" name="Textfeld 3"/>
          <p:cNvSpPr txBox="1">
            <a:spLocks noChangeArrowheads="1"/>
          </p:cNvSpPr>
          <p:nvPr/>
        </p:nvSpPr>
        <p:spPr bwMode="auto">
          <a:xfrm>
            <a:off x="897839" y="5241157"/>
            <a:ext cx="36566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Einige Brücken sind bei einem  HQ</a:t>
            </a:r>
            <a:r>
              <a:rPr lang="de-DE" altLang="de-DE" baseline="-25000" dirty="0" smtClean="0">
                <a:latin typeface="Times" pitchFamily="18" charset="0"/>
              </a:rPr>
              <a:t>100</a:t>
            </a:r>
            <a:r>
              <a:rPr lang="de-DE" altLang="de-DE" dirty="0" smtClean="0">
                <a:latin typeface="Times" pitchFamily="18" charset="0"/>
              </a:rPr>
              <a:t> </a:t>
            </a:r>
            <a:r>
              <a:rPr lang="de-DE" altLang="de-DE" dirty="0" err="1" smtClean="0">
                <a:latin typeface="Times" pitchFamily="18" charset="0"/>
              </a:rPr>
              <a:t>eingestaut</a:t>
            </a:r>
            <a:r>
              <a:rPr lang="de-DE" altLang="de-DE" dirty="0" smtClean="0">
                <a:latin typeface="Times" pitchFamily="18" charset="0"/>
              </a:rPr>
              <a:t> und nicht mehr passierbar (rot)</a:t>
            </a:r>
            <a:endParaRPr lang="de-DE" altLang="de-DE" dirty="0">
              <a:latin typeface="Times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9552" y="1700808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8182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baf\projekte\HWRM-RL\Neckar\Enz-Neckar-Heilbronn\Beratung_Kommunen\Nordheim\20140624_Bürgerinfo\Straß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0" y="1621292"/>
            <a:ext cx="798195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HWRM Baden-Württemberg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45DB1-6032-4BD8-B33D-464CDC0E96CF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6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Straßen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cxnSp>
        <p:nvCxnSpPr>
          <p:cNvPr id="7" name="Gerade Verbindung mit Pfeil 6"/>
          <p:cNvCxnSpPr>
            <a:stCxn id="12" idx="0"/>
          </p:cNvCxnSpPr>
          <p:nvPr/>
        </p:nvCxnSpPr>
        <p:spPr>
          <a:xfrm flipV="1">
            <a:off x="2049092" y="3573016"/>
            <a:ext cx="434676" cy="183236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1259632" y="5405385"/>
            <a:ext cx="1578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Wassergasse</a:t>
            </a:r>
          </a:p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ab HQ</a:t>
            </a:r>
            <a:r>
              <a:rPr lang="de-DE" altLang="de-DE" baseline="-25000" dirty="0" smtClean="0">
                <a:latin typeface="Times" pitchFamily="18" charset="0"/>
              </a:rPr>
              <a:t>10</a:t>
            </a:r>
            <a:r>
              <a:rPr lang="de-DE" altLang="de-DE" dirty="0" smtClean="0">
                <a:latin typeface="Times" pitchFamily="18" charset="0"/>
              </a:rPr>
              <a:t>	</a:t>
            </a:r>
            <a:endParaRPr lang="de-DE" altLang="de-DE" dirty="0">
              <a:latin typeface="Times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9552" y="1700808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sp>
        <p:nvSpPr>
          <p:cNvPr id="5" name="Rechteck 4"/>
          <p:cNvSpPr/>
          <p:nvPr/>
        </p:nvSpPr>
        <p:spPr>
          <a:xfrm>
            <a:off x="4478104" y="5405386"/>
            <a:ext cx="17427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L1105</a:t>
            </a:r>
          </a:p>
          <a:p>
            <a:pPr algn="ctr" eaLnBrk="1" hangingPunct="1"/>
            <a:r>
              <a:rPr lang="de-DE" altLang="de-DE" dirty="0" err="1" smtClean="0">
                <a:latin typeface="Times" pitchFamily="18" charset="0"/>
              </a:rPr>
              <a:t>Lauffener</a:t>
            </a:r>
            <a:r>
              <a:rPr lang="de-DE" altLang="de-DE" dirty="0" smtClean="0">
                <a:latin typeface="Times" pitchFamily="18" charset="0"/>
              </a:rPr>
              <a:t> Straße</a:t>
            </a:r>
          </a:p>
          <a:p>
            <a:pPr algn="ctr"/>
            <a:r>
              <a:rPr lang="de-DE" altLang="de-DE" dirty="0">
                <a:latin typeface="Times" pitchFamily="18" charset="0"/>
              </a:rPr>
              <a:t>ab HQ</a:t>
            </a:r>
            <a:r>
              <a:rPr lang="de-DE" altLang="de-DE" baseline="-25000" dirty="0">
                <a:latin typeface="Times" pitchFamily="18" charset="0"/>
              </a:rPr>
              <a:t>10</a:t>
            </a:r>
            <a:endParaRPr lang="de-DE" dirty="0"/>
          </a:p>
          <a:p>
            <a:pPr algn="ctr" eaLnBrk="1" hangingPunct="1"/>
            <a:endParaRPr lang="de-DE" altLang="de-DE" dirty="0">
              <a:latin typeface="Times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092280" y="5405386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Hauptstraße</a:t>
            </a:r>
          </a:p>
          <a:p>
            <a:pPr algn="ctr"/>
            <a:r>
              <a:rPr lang="de-DE" altLang="de-DE" dirty="0">
                <a:latin typeface="Times" pitchFamily="18" charset="0"/>
              </a:rPr>
              <a:t>ab </a:t>
            </a:r>
            <a:r>
              <a:rPr lang="de-DE" altLang="de-DE" dirty="0" smtClean="0">
                <a:latin typeface="Times" pitchFamily="18" charset="0"/>
              </a:rPr>
              <a:t>HQ</a:t>
            </a:r>
            <a:r>
              <a:rPr lang="de-DE" altLang="de-DE" baseline="-25000" dirty="0" smtClean="0">
                <a:latin typeface="Times" pitchFamily="18" charset="0"/>
              </a:rPr>
              <a:t>10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890892" y="5405384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altLang="de-DE" dirty="0" smtClean="0">
                <a:latin typeface="Times" pitchFamily="18" charset="0"/>
              </a:rPr>
              <a:t>Brenngasse</a:t>
            </a:r>
          </a:p>
          <a:p>
            <a:pPr algn="ctr"/>
            <a:r>
              <a:rPr lang="de-DE" altLang="de-DE" dirty="0">
                <a:latin typeface="Times" pitchFamily="18" charset="0"/>
              </a:rPr>
              <a:t>ab HQ</a:t>
            </a:r>
            <a:r>
              <a:rPr lang="de-DE" altLang="de-DE" baseline="-25000" dirty="0">
                <a:latin typeface="Times" pitchFamily="18" charset="0"/>
              </a:rPr>
              <a:t>10</a:t>
            </a:r>
            <a:endParaRPr lang="de-DE" dirty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3419872" y="3573016"/>
            <a:ext cx="94910" cy="183237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367704" y="4365104"/>
            <a:ext cx="2084616" cy="10402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 flipV="1">
            <a:off x="7452320" y="2780928"/>
            <a:ext cx="152400" cy="26244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T:\baf\projekte\HWRM-RL\Neckar\Enz-Neckar-Heilbronn\Beratung_Kommunen\Nordheim\20140624_Bürgerinfo\Straßen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7338"/>
            <a:ext cx="4796790" cy="19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:\baf\projekte\HWRM-RL\Neckar\Enz-Neckar-Heilbronn\Beratung_Kommunen\Nordheim\20140624_Bürgerinfo\Straßen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r="20094"/>
          <a:stretch/>
        </p:blipFill>
        <p:spPr bwMode="auto">
          <a:xfrm>
            <a:off x="474663" y="1557338"/>
            <a:ext cx="3282358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HWRM Baden-Württemberg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45DB1-6032-4BD8-B33D-464CDC0E96CF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6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Straßen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sp>
        <p:nvSpPr>
          <p:cNvPr id="16" name="Textfeld 15"/>
          <p:cNvSpPr txBox="1"/>
          <p:nvPr/>
        </p:nvSpPr>
        <p:spPr>
          <a:xfrm>
            <a:off x="539552" y="1700808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sp>
        <p:nvSpPr>
          <p:cNvPr id="5" name="Rechteck 4"/>
          <p:cNvSpPr/>
          <p:nvPr/>
        </p:nvSpPr>
        <p:spPr>
          <a:xfrm>
            <a:off x="4258546" y="4284002"/>
            <a:ext cx="17427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L1105</a:t>
            </a:r>
          </a:p>
          <a:p>
            <a:pPr algn="ctr" eaLnBrk="1" hangingPunct="1"/>
            <a:r>
              <a:rPr lang="de-DE" altLang="de-DE" dirty="0" err="1" smtClean="0">
                <a:latin typeface="Times" pitchFamily="18" charset="0"/>
              </a:rPr>
              <a:t>Lauffener</a:t>
            </a:r>
            <a:r>
              <a:rPr lang="de-DE" altLang="de-DE" dirty="0" smtClean="0">
                <a:latin typeface="Times" pitchFamily="18" charset="0"/>
              </a:rPr>
              <a:t> Straße</a:t>
            </a:r>
          </a:p>
          <a:p>
            <a:pPr algn="ctr"/>
            <a:r>
              <a:rPr lang="de-DE" altLang="de-DE" dirty="0">
                <a:latin typeface="Times" pitchFamily="18" charset="0"/>
              </a:rPr>
              <a:t>ab </a:t>
            </a:r>
            <a:r>
              <a:rPr lang="de-DE" altLang="de-DE" dirty="0" smtClean="0">
                <a:latin typeface="Times" pitchFamily="18" charset="0"/>
              </a:rPr>
              <a:t>HQ</a:t>
            </a:r>
            <a:r>
              <a:rPr lang="de-DE" altLang="de-DE" baseline="-25000" dirty="0" smtClean="0">
                <a:latin typeface="Times" pitchFamily="18" charset="0"/>
              </a:rPr>
              <a:t>100</a:t>
            </a:r>
            <a:endParaRPr lang="de-DE" dirty="0"/>
          </a:p>
          <a:p>
            <a:pPr algn="ctr" eaLnBrk="1" hangingPunct="1"/>
            <a:endParaRPr lang="de-DE" altLang="de-DE" dirty="0">
              <a:latin typeface="Times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516688" y="4284002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de-DE" altLang="de-DE" dirty="0" smtClean="0">
                <a:latin typeface="Times" pitchFamily="18" charset="0"/>
              </a:rPr>
              <a:t>Bahnhofplatz</a:t>
            </a:r>
          </a:p>
          <a:p>
            <a:pPr algn="ctr"/>
            <a:r>
              <a:rPr lang="de-DE" altLang="de-DE" dirty="0">
                <a:latin typeface="Times" pitchFamily="18" charset="0"/>
              </a:rPr>
              <a:t>ab </a:t>
            </a:r>
            <a:r>
              <a:rPr lang="de-DE" altLang="de-DE" dirty="0" smtClean="0">
                <a:latin typeface="Times" pitchFamily="18" charset="0"/>
              </a:rPr>
              <a:t>HQ</a:t>
            </a:r>
            <a:r>
              <a:rPr lang="de-DE" altLang="de-DE" baseline="-25000" dirty="0" smtClean="0">
                <a:latin typeface="Times" pitchFamily="18" charset="0"/>
              </a:rPr>
              <a:t>100</a:t>
            </a:r>
            <a:endParaRPr lang="de-DE" dirty="0"/>
          </a:p>
        </p:txBody>
      </p:sp>
      <p:cxnSp>
        <p:nvCxnSpPr>
          <p:cNvPr id="23" name="Gerade Verbindung mit Pfeil 22"/>
          <p:cNvCxnSpPr/>
          <p:nvPr/>
        </p:nvCxnSpPr>
        <p:spPr>
          <a:xfrm flipH="1" flipV="1">
            <a:off x="2128558" y="3717033"/>
            <a:ext cx="2129988" cy="10081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14" idx="0"/>
          </p:cNvCxnSpPr>
          <p:nvPr/>
        </p:nvCxnSpPr>
        <p:spPr>
          <a:xfrm flipH="1" flipV="1">
            <a:off x="6588224" y="2348880"/>
            <a:ext cx="642762" cy="193512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3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HWRM Baden-Württemberg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45DB1-6032-4BD8-B33D-464CDC0E96CF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5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err="1" smtClean="0"/>
              <a:t>Breibach</a:t>
            </a:r>
            <a:r>
              <a:rPr lang="de-DE" altLang="de-DE" sz="1800" dirty="0" smtClean="0"/>
              <a:t> (Übersicht)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pic>
        <p:nvPicPr>
          <p:cNvPr id="1026" name="Picture 2" descr="T:\baf\projekte\HWRM-RL\Neckar\Enz-Neckar-Heilbronn\Beratung_Kommunen\Nordheim\20140624_Bürgerinfo\Nordheim_Breibach_Risiko_Übersi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735276"/>
            <a:ext cx="8561833" cy="25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547688" y="4505925"/>
            <a:ext cx="8488362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In erster Linie Risiken für landwirtschaftliche Flächen und Sportanlagen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Kaum Risiken in Siedlungsbereichen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9552" y="177281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26449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T:\baf\projekte\HWRM-RL\Neckar\Enz-Neckar-Heilbronn\Beratung_Kommunen\Nordheim\Präsentation\Nordheim_Breibach_Risik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 r="9065" b="8162"/>
          <a:stretch>
            <a:fillRect/>
          </a:stretch>
        </p:blipFill>
        <p:spPr bwMode="auto">
          <a:xfrm>
            <a:off x="474663" y="4003849"/>
            <a:ext cx="4619779" cy="2481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baf\projekte\HWRM-RL\Neckar\Enz-Neckar-Heilbronn\Beratung_Kommunen\Nordheim\20140624_Bürgerinfo\Nordheim_Breibach_Risiko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14024"/>
          <a:stretch/>
        </p:blipFill>
        <p:spPr bwMode="auto">
          <a:xfrm>
            <a:off x="3635896" y="1700213"/>
            <a:ext cx="3796906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9459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EC17CB51-A860-4E5C-BEA7-CD7F3544A30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14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9461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err="1" smtClean="0"/>
              <a:t>Breibach</a:t>
            </a:r>
            <a:r>
              <a:rPr lang="de-DE" altLang="de-DE" sz="1800" dirty="0" smtClean="0"/>
              <a:t>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pic>
        <p:nvPicPr>
          <p:cNvPr id="19464" name="Picture 2" descr="T:\baf\projekte\HWRM-RL\Neckar\Enz-Neckar-Heilbronn\Beratung_Kommunen\Nordheim\Präsentation\Nordheim_Breibach_Risik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9245" r="12698" b="8333"/>
          <a:stretch>
            <a:fillRect/>
          </a:stretch>
        </p:blipFill>
        <p:spPr bwMode="auto">
          <a:xfrm>
            <a:off x="474663" y="1700213"/>
            <a:ext cx="303847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Textfeld 3"/>
          <p:cNvSpPr txBox="1">
            <a:spLocks noChangeArrowheads="1"/>
          </p:cNvSpPr>
          <p:nvPr/>
        </p:nvSpPr>
        <p:spPr bwMode="auto">
          <a:xfrm>
            <a:off x="7659117" y="1700213"/>
            <a:ext cx="14493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>
                <a:latin typeface="Times" pitchFamily="18" charset="0"/>
              </a:rPr>
              <a:t>Halle/Schule</a:t>
            </a: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Gartenanlage</a:t>
            </a: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Gewerbe</a:t>
            </a:r>
            <a:endParaRPr lang="de-DE" altLang="de-DE" dirty="0">
              <a:latin typeface="Times" pitchFamily="18" charset="0"/>
            </a:endParaRPr>
          </a:p>
          <a:p>
            <a:pPr eaLnBrk="1" hangingPunct="1"/>
            <a:endParaRPr lang="de-DE" altLang="de-DE" dirty="0">
              <a:latin typeface="Times" pitchFamily="18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1993900" y="1844824"/>
            <a:ext cx="5675314" cy="12961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 flipV="1">
            <a:off x="6516688" y="2348880"/>
            <a:ext cx="1150938" cy="720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2915816" y="2986088"/>
            <a:ext cx="4753397" cy="2387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39552" y="177281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382269" y="3553023"/>
            <a:ext cx="1130869" cy="3077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Nordhausen</a:t>
            </a:r>
            <a:endParaRPr lang="de-DE" sz="1400" dirty="0"/>
          </a:p>
        </p:txBody>
      </p:sp>
      <p:sp>
        <p:nvSpPr>
          <p:cNvPr id="44" name="Textfeld 43"/>
          <p:cNvSpPr txBox="1"/>
          <p:nvPr/>
        </p:nvSpPr>
        <p:spPr>
          <a:xfrm>
            <a:off x="6301933" y="3553023"/>
            <a:ext cx="1130869" cy="3077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Nordhausen</a:t>
            </a:r>
            <a:endParaRPr lang="de-DE" sz="1400" dirty="0"/>
          </a:p>
        </p:txBody>
      </p:sp>
      <p:sp>
        <p:nvSpPr>
          <p:cNvPr id="45" name="Textfeld 44"/>
          <p:cNvSpPr txBox="1"/>
          <p:nvPr/>
        </p:nvSpPr>
        <p:spPr>
          <a:xfrm>
            <a:off x="3963573" y="6177334"/>
            <a:ext cx="1130869" cy="3077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Nordhausen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0244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baf\projekte\HWRM-RL\Neckar\Enz-Neckar-Heilbronn\Beratung_Kommunen\Nordheim\20140624_Bürgerinfo\Nordheim_Breibach_Risiko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550316"/>
            <a:ext cx="6473825" cy="23279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9459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EC17CB51-A860-4E5C-BEA7-CD7F3544A30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15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9461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err="1" smtClean="0"/>
              <a:t>Breibach</a:t>
            </a:r>
            <a:r>
              <a:rPr lang="de-DE" altLang="de-DE" sz="1800" dirty="0" smtClean="0"/>
              <a:t> (Detail) 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pic>
        <p:nvPicPr>
          <p:cNvPr id="19462" name="Picture 4" descr="T:\baf\projekte\HWRM-RL\Neckar\Enz-Neckar-Heilbronn\Beratung_Kommunen\Nordheim\Präsentation\Nordheim_Breibach_Risiko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933825"/>
            <a:ext cx="5006975" cy="248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5" descr="T:\baf\projekte\HWRM-RL\Neckar\Enz-Neckar-Heilbronn\Beratung_Kommunen\Nordheim\Präsentation\Nordheim_Breibach_Risiko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9489"/>
          <a:stretch>
            <a:fillRect/>
          </a:stretch>
        </p:blipFill>
        <p:spPr bwMode="auto">
          <a:xfrm>
            <a:off x="5535613" y="3938588"/>
            <a:ext cx="3008312" cy="2481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Textfeld 3"/>
          <p:cNvSpPr txBox="1">
            <a:spLocks noChangeArrowheads="1"/>
          </p:cNvSpPr>
          <p:nvPr/>
        </p:nvSpPr>
        <p:spPr bwMode="auto">
          <a:xfrm>
            <a:off x="7164288" y="1560126"/>
            <a:ext cx="165573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Landwirtschaft</a:t>
            </a:r>
            <a:endParaRPr lang="de-DE" altLang="de-DE" dirty="0">
              <a:latin typeface="Times" pitchFamily="18" charset="0"/>
            </a:endParaRP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Sport</a:t>
            </a: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L1105 (</a:t>
            </a:r>
            <a:r>
              <a:rPr lang="de-DE" altLang="de-DE" dirty="0" err="1" smtClean="0">
                <a:latin typeface="Times" pitchFamily="18" charset="0"/>
              </a:rPr>
              <a:t>Lauffener</a:t>
            </a:r>
            <a:r>
              <a:rPr lang="de-DE" altLang="de-DE" dirty="0" smtClean="0">
                <a:latin typeface="Times" pitchFamily="18" charset="0"/>
              </a:rPr>
              <a:t> Str.)</a:t>
            </a:r>
            <a:endParaRPr lang="de-DE" altLang="de-DE" dirty="0">
              <a:latin typeface="Times" pitchFamily="18" charset="0"/>
            </a:endParaRP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>
                <a:latin typeface="Times" pitchFamily="18" charset="0"/>
              </a:rPr>
              <a:t>Freibad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6084169" y="1772816"/>
            <a:ext cx="1080119" cy="8325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2123728" y="2348880"/>
            <a:ext cx="5040560" cy="30963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6948490" y="3868450"/>
            <a:ext cx="503830" cy="11448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39552" y="177281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5220072" y="2892715"/>
            <a:ext cx="1944216" cy="125636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baf\projekte\HWRM-RL\Neckar\Enz-Neckar-Heilbronn\Beratung_Kommunen\Nordheim\20140624_Bürgerinfo\Nordheim_Breibach_Risiko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700808"/>
            <a:ext cx="5051474" cy="4456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9459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EC17CB51-A860-4E5C-BEA7-CD7F3544A30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16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9461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err="1" smtClean="0"/>
              <a:t>Breibach</a:t>
            </a:r>
            <a:r>
              <a:rPr lang="de-DE" altLang="de-DE" sz="1800" dirty="0" smtClean="0"/>
              <a:t>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sp>
        <p:nvSpPr>
          <p:cNvPr id="19466" name="Textfeld 3"/>
          <p:cNvSpPr txBox="1">
            <a:spLocks noChangeArrowheads="1"/>
          </p:cNvSpPr>
          <p:nvPr/>
        </p:nvSpPr>
        <p:spPr bwMode="auto">
          <a:xfrm>
            <a:off x="5886165" y="2142148"/>
            <a:ext cx="1871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Siedlungsbereich unbebaut</a:t>
            </a:r>
            <a:endParaRPr lang="de-DE" altLang="de-DE" dirty="0">
              <a:latin typeface="Times" pitchFamily="18" charset="0"/>
            </a:endParaRPr>
          </a:p>
        </p:txBody>
      </p:sp>
      <p:cxnSp>
        <p:nvCxnSpPr>
          <p:cNvPr id="31" name="Gerade Verbindung mit Pfeil 30"/>
          <p:cNvCxnSpPr>
            <a:stCxn id="19466" idx="1"/>
          </p:cNvCxnSpPr>
          <p:nvPr/>
        </p:nvCxnSpPr>
        <p:spPr>
          <a:xfrm flipH="1">
            <a:off x="3995936" y="2465314"/>
            <a:ext cx="1890229" cy="89167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39552" y="177281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</p:spTree>
    <p:extLst>
      <p:ext uri="{BB962C8B-B14F-4D97-AF65-F5344CB8AC3E}">
        <p14:creationId xmlns:p14="http://schemas.microsoft.com/office/powerpoint/2010/main" val="12665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baf\projekte\HWRM-RL\Neckar\Enz-Neckar-Heilbronn\Beratung_Kommunen\Nordheim\20140624_Bürgerinfo\Nordheim_Katzentalbach_Risiko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908621"/>
            <a:ext cx="8345810" cy="3112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17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11560" y="5572917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pic>
        <p:nvPicPr>
          <p:cNvPr id="1027" name="Picture 3" descr="T:\baf\projekte\HWRM-RL\Neckar\Enz-Neckar-Heilbronn\Beratung_Kommunen\Nordheim\20140624_Bürgerinfo\Nordheim_Katzentalbach_Risiko_Übersich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68" y="2404565"/>
            <a:ext cx="4370976" cy="1808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/>
          <p:cNvSpPr/>
          <p:nvPr/>
        </p:nvSpPr>
        <p:spPr>
          <a:xfrm>
            <a:off x="474663" y="1979548"/>
            <a:ext cx="848836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In erster Linie Risiken in Siedlungsbereichen und Gewerbegebieten</a:t>
            </a:r>
          </a:p>
        </p:txBody>
      </p:sp>
      <p:sp>
        <p:nvSpPr>
          <p:cNvPr id="19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(Übersicht)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4269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:\baf\projekte\HWRM-RL\Neckar\Enz-Neckar-Heilbronn\Beratung_Kommunen\Nordheim\20140624_Bürgerinfo\Nordheim_Katzentalbach_Risiko_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/>
          <a:stretch/>
        </p:blipFill>
        <p:spPr bwMode="auto">
          <a:xfrm>
            <a:off x="474663" y="1615935"/>
            <a:ext cx="7310818" cy="389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18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0489" name="Textfeld 39"/>
          <p:cNvSpPr txBox="1">
            <a:spLocks noChangeArrowheads="1"/>
          </p:cNvSpPr>
          <p:nvPr/>
        </p:nvSpPr>
        <p:spPr bwMode="auto">
          <a:xfrm>
            <a:off x="3131840" y="5795972"/>
            <a:ext cx="310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Siedlung		Landwirtschaft</a:t>
            </a:r>
            <a:endParaRPr lang="de-DE" altLang="de-DE" dirty="0">
              <a:latin typeface="Times" pitchFamily="18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5292080" y="4496156"/>
            <a:ext cx="1" cy="12998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39552" y="1687844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2483768" y="3055996"/>
            <a:ext cx="1152128" cy="27399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6766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baf\projekte\HWRM-RL\Neckar\Enz-Neckar-Heilbronn\Beratung_Kommunen\Nordheim\20140624_Bürgerinfo\Nordheim_Katzentalbach_Risiko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596161"/>
            <a:ext cx="6369368" cy="4569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19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0489" name="Textfeld 39"/>
          <p:cNvSpPr txBox="1">
            <a:spLocks noChangeArrowheads="1"/>
          </p:cNvSpPr>
          <p:nvPr/>
        </p:nvSpPr>
        <p:spPr bwMode="auto">
          <a:xfrm>
            <a:off x="7164288" y="3419067"/>
            <a:ext cx="16561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Siedlung</a:t>
            </a:r>
            <a:endParaRPr lang="de-DE" altLang="de-DE" dirty="0">
              <a:latin typeface="Times" pitchFamily="18" charset="0"/>
            </a:endParaRPr>
          </a:p>
          <a:p>
            <a:pPr eaLnBrk="1" hangingPunct="1"/>
            <a:endParaRPr lang="de-DE" altLang="de-DE" dirty="0" smtClean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Landwirtschaft</a:t>
            </a: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(Gartenanlage)</a:t>
            </a:r>
            <a:endParaRPr lang="de-DE" altLang="de-DE" dirty="0">
              <a:latin typeface="Times" pitchFamily="18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H="1">
            <a:off x="5076056" y="4188350"/>
            <a:ext cx="2088233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74597" y="5700518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3203848" y="3324254"/>
            <a:ext cx="3960442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7456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512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5A23DAE2-9477-4891-8214-0FC8C2D082A4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39750" y="4221163"/>
            <a:ext cx="86042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000" dirty="0">
                <a:latin typeface="Times" charset="0"/>
              </a:rPr>
              <a:t>Hochwasser = Naturereignis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000" dirty="0">
                <a:latin typeface="Times" charset="0"/>
              </a:rPr>
              <a:t>gehört zur natürlichen Dynamik eines Flusses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de-DE" sz="2000" dirty="0">
                <a:latin typeface="Times" charset="0"/>
              </a:rPr>
              <a:t>Flora und Fauna angepasst </a:t>
            </a:r>
            <a:r>
              <a:rPr lang="de-DE" sz="2000" dirty="0">
                <a:latin typeface="Times" charset="0"/>
                <a:sym typeface="Wingdings" panose="05000000000000000000" pitchFamily="2" charset="2"/>
              </a:rPr>
              <a:t></a:t>
            </a:r>
            <a:r>
              <a:rPr lang="de-DE" sz="2000" dirty="0">
                <a:latin typeface="Times" charset="0"/>
              </a:rPr>
              <a:t> Natur: keine Schäden durch Hochwasser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DE" sz="2000" dirty="0">
                <a:latin typeface="Times" charset="0"/>
              </a:rPr>
              <a:t>Siedlungsentwicklung in Gewässernähe/Anhäufung von Werten </a:t>
            </a:r>
          </a:p>
          <a:p>
            <a:pPr>
              <a:defRPr/>
            </a:pPr>
            <a:r>
              <a:rPr lang="de-DE" sz="2000" dirty="0">
                <a:latin typeface="Times" charset="0"/>
                <a:sym typeface="Wingdings" panose="05000000000000000000" pitchFamily="2" charset="2"/>
              </a:rPr>
              <a:t>	 </a:t>
            </a:r>
            <a:r>
              <a:rPr lang="de-DE" sz="2000" dirty="0">
                <a:latin typeface="Times" charset="0"/>
              </a:rPr>
              <a:t>Hochwasserrisiko für den Menschen</a:t>
            </a:r>
          </a:p>
        </p:txBody>
      </p:sp>
      <p:sp>
        <p:nvSpPr>
          <p:cNvPr id="5126" name="Textfeld 5"/>
          <p:cNvSpPr txBox="1">
            <a:spLocks noChangeArrowheads="1"/>
          </p:cNvSpPr>
          <p:nvPr/>
        </p:nvSpPr>
        <p:spPr bwMode="auto">
          <a:xfrm>
            <a:off x="539750" y="765175"/>
            <a:ext cx="734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19138" indent="-363538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074738" indent="-355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3000" dirty="0"/>
              <a:t>Hochwasser – Ein natürliches Phänomen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12316"/>
            <a:ext cx="5436096" cy="3003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baf\projekte\HWRM-RL\Neckar\Enz-Neckar-Heilbronn\Beratung_Kommunen\Nordheim\20140624_Bürgerinfo\Nordheim_Katzentalbach_Risiko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612400"/>
            <a:ext cx="8237220" cy="369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20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0489" name="Textfeld 39"/>
          <p:cNvSpPr txBox="1">
            <a:spLocks noChangeArrowheads="1"/>
          </p:cNvSpPr>
          <p:nvPr/>
        </p:nvSpPr>
        <p:spPr bwMode="auto">
          <a:xfrm>
            <a:off x="2267744" y="5651956"/>
            <a:ext cx="4248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Grünanlage		Siedlung</a:t>
            </a:r>
          </a:p>
        </p:txBody>
      </p:sp>
      <p:cxnSp>
        <p:nvCxnSpPr>
          <p:cNvPr id="41" name="Gerade Verbindung mit Pfeil 40"/>
          <p:cNvCxnSpPr/>
          <p:nvPr/>
        </p:nvCxnSpPr>
        <p:spPr>
          <a:xfrm flipH="1" flipV="1">
            <a:off x="1619673" y="3626880"/>
            <a:ext cx="1224135" cy="20250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99592" y="1732165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4572000" y="3923764"/>
            <a:ext cx="576064" cy="172819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0344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baf\projekte\HWRM-RL\Neckar\Enz-Neckar-Heilbronn\Beratung_Kommunen\Nordheim\20140624_Bürgerinfo\Nordheim_Katzentalbach_Risiko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589389"/>
            <a:ext cx="8496300" cy="2735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21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0489" name="Textfeld 39"/>
          <p:cNvSpPr txBox="1">
            <a:spLocks noChangeArrowheads="1"/>
          </p:cNvSpPr>
          <p:nvPr/>
        </p:nvSpPr>
        <p:spPr bwMode="auto">
          <a:xfrm>
            <a:off x="1523170" y="4798893"/>
            <a:ext cx="6264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Siedlung</a:t>
            </a:r>
            <a:r>
              <a:rPr lang="de-DE" altLang="de-DE" dirty="0">
                <a:latin typeface="Times" pitchFamily="18" charset="0"/>
              </a:rPr>
              <a:t>	</a:t>
            </a:r>
            <a:r>
              <a:rPr lang="de-DE" altLang="de-DE" dirty="0" smtClean="0">
                <a:latin typeface="Times" pitchFamily="18" charset="0"/>
              </a:rPr>
              <a:t>	Gewerbe		Landwirtschaft	Siedlung</a:t>
            </a:r>
          </a:p>
          <a:p>
            <a:pPr eaLnBrk="1" hangingPunct="1"/>
            <a:r>
              <a:rPr lang="de-DE" altLang="de-DE" dirty="0">
                <a:latin typeface="Times" pitchFamily="18" charset="0"/>
              </a:rPr>
              <a:t>	</a:t>
            </a:r>
            <a:r>
              <a:rPr lang="de-DE" altLang="de-DE" dirty="0" smtClean="0">
                <a:latin typeface="Times" pitchFamily="18" charset="0"/>
              </a:rPr>
              <a:t>	  (Gartenanlagen)</a:t>
            </a:r>
          </a:p>
        </p:txBody>
      </p:sp>
      <p:cxnSp>
        <p:nvCxnSpPr>
          <p:cNvPr id="41" name="Gerade Verbindung mit Pfeil 40"/>
          <p:cNvCxnSpPr/>
          <p:nvPr/>
        </p:nvCxnSpPr>
        <p:spPr>
          <a:xfrm flipH="1" flipV="1">
            <a:off x="1259634" y="2741517"/>
            <a:ext cx="648070" cy="20573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676970" y="166155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2267746" y="2813525"/>
            <a:ext cx="1080118" cy="198536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4392216" y="2813525"/>
            <a:ext cx="539824" cy="198536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6011865" y="3029549"/>
            <a:ext cx="504823" cy="17693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3125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baf\projekte\HWRM-RL\Neckar\Enz-Neckar-Heilbronn\Beratung_Kommunen\Nordheim\20140624_Bürgerinfo\Nordheim_Katzentalbach_Risiko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" y="1628801"/>
            <a:ext cx="8274367" cy="3273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048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4ACED636-D242-4DA3-B975-32B98F7E4480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22</a:t>
            </a:fld>
            <a:endParaRPr lang="de-DE" altLang="de-DE" sz="1000" smtClean="0">
              <a:latin typeface="Arial" charset="0"/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V="1">
            <a:off x="1769378" y="4149081"/>
            <a:ext cx="498369" cy="10556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45242" y="1706951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3100276" y="3429001"/>
            <a:ext cx="967668" cy="17281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5455399" y="2887944"/>
            <a:ext cx="113936" cy="226924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9" name="Textfeld 39"/>
          <p:cNvSpPr txBox="1">
            <a:spLocks noChangeArrowheads="1"/>
          </p:cNvSpPr>
          <p:nvPr/>
        </p:nvSpPr>
        <p:spPr bwMode="auto">
          <a:xfrm>
            <a:off x="1277381" y="5164414"/>
            <a:ext cx="5581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Grünfläche</a:t>
            </a:r>
            <a:r>
              <a:rPr lang="de-DE" altLang="de-DE" dirty="0">
                <a:latin typeface="Times" pitchFamily="18" charset="0"/>
              </a:rPr>
              <a:t>	</a:t>
            </a:r>
            <a:r>
              <a:rPr lang="de-DE" altLang="de-DE" dirty="0" smtClean="0">
                <a:latin typeface="Times" pitchFamily="18" charset="0"/>
              </a:rPr>
              <a:t>		Siedlung		Gewerbe	</a:t>
            </a: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(Kleintierzuchtanlage)</a:t>
            </a:r>
          </a:p>
        </p:txBody>
      </p:sp>
      <p:sp>
        <p:nvSpPr>
          <p:cNvPr id="31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17569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baf\projekte\HWRM-RL\Neckar\Enz-Neckar-Heilbronn\Beratung_Kommunen\Nordheim\20140624_Bürgerinfo\Nordheim_Katzentalbach_Risikobewertung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" y="1619597"/>
            <a:ext cx="6303645" cy="425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1507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26D06CFF-F336-4C32-80EC-97596AFCC316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23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1512" name="Textfeld 14"/>
          <p:cNvSpPr txBox="1">
            <a:spLocks noChangeArrowheads="1"/>
          </p:cNvSpPr>
          <p:nvPr/>
        </p:nvSpPr>
        <p:spPr bwMode="auto">
          <a:xfrm>
            <a:off x="6804248" y="1619597"/>
            <a:ext cx="22614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b="1" dirty="0" smtClean="0">
                <a:latin typeface="Times" pitchFamily="18" charset="0"/>
              </a:rPr>
              <a:t>Risiko in Siedlungsbereichen</a:t>
            </a: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Kein großes Risiko für die menschliche Gesundheit</a:t>
            </a:r>
          </a:p>
          <a:p>
            <a:pPr eaLnBrk="1" hangingPunct="1"/>
            <a:endParaRPr lang="de-DE" altLang="de-DE" dirty="0" smtClean="0">
              <a:latin typeface="Times" pitchFamily="18" charset="0"/>
            </a:endParaRPr>
          </a:p>
          <a:p>
            <a:pPr eaLnBrk="1" hangingPunct="1"/>
            <a:r>
              <a:rPr lang="de-DE" altLang="de-DE" dirty="0" smtClean="0">
                <a:latin typeface="Times" pitchFamily="18" charset="0"/>
              </a:rPr>
              <a:t>Geringes Risiko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>
                <a:latin typeface="Times" pitchFamily="18" charset="0"/>
              </a:rPr>
              <a:t>Wassertiefe &lt; 0,5m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>
                <a:latin typeface="Times" pitchFamily="18" charset="0"/>
              </a:rPr>
              <a:t> </a:t>
            </a:r>
            <a:r>
              <a:rPr lang="de-DE" altLang="de-DE" dirty="0" smtClean="0">
                <a:latin typeface="Times" pitchFamily="18" charset="0"/>
              </a:rPr>
              <a:t>gelb</a:t>
            </a:r>
            <a:endParaRPr lang="de-DE" altLang="de-DE" dirty="0">
              <a:latin typeface="Times" pitchFamily="18" charset="0"/>
            </a:endParaRPr>
          </a:p>
          <a:p>
            <a:pPr eaLnBrk="1" hangingPunct="1"/>
            <a:endParaRPr lang="de-DE" altLang="de-DE" dirty="0">
              <a:latin typeface="Times" pitchFamily="18" charset="0"/>
            </a:endParaRPr>
          </a:p>
          <a:p>
            <a:pPr eaLnBrk="1" hangingPunct="1"/>
            <a:r>
              <a:rPr lang="de-DE" altLang="de-DE" dirty="0">
                <a:latin typeface="Times" pitchFamily="18" charset="0"/>
              </a:rPr>
              <a:t>Mittleres </a:t>
            </a:r>
            <a:r>
              <a:rPr lang="de-DE" altLang="de-DE" dirty="0" smtClean="0">
                <a:latin typeface="Times" pitchFamily="18" charset="0"/>
              </a:rPr>
              <a:t>Risiko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>
                <a:latin typeface="Times" pitchFamily="18" charset="0"/>
              </a:rPr>
              <a:t>Wassert. 0,5 – 2 m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dirty="0" smtClean="0">
                <a:latin typeface="Times" pitchFamily="18" charset="0"/>
              </a:rPr>
              <a:t>orange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2339753" y="2771625"/>
            <a:ext cx="4509621" cy="9374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3643055" y="3995761"/>
            <a:ext cx="3180439" cy="8088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53620" y="5405249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sp>
        <p:nvSpPr>
          <p:cNvPr id="18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9442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:\baf\projekte\HWRM-RL\Neckar\Enz-Neckar-Heilbronn\Beratung_Kommunen\Nordheim\20140624_Bürgerinfo\Nordheim_Katzentalbach_Risikobewertung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660257"/>
            <a:ext cx="8207692" cy="2713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1507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26D06CFF-F336-4C32-80EC-97596AFCC316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24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1512" name="Textfeld 14"/>
          <p:cNvSpPr txBox="1">
            <a:spLocks noChangeArrowheads="1"/>
          </p:cNvSpPr>
          <p:nvPr/>
        </p:nvSpPr>
        <p:spPr bwMode="auto">
          <a:xfrm>
            <a:off x="2486895" y="4787860"/>
            <a:ext cx="4248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Geringes Risiko		Mittleres Risiko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2339752" y="2596262"/>
            <a:ext cx="936104" cy="21915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39552" y="173216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H="1" flipV="1">
            <a:off x="4611132" y="2740278"/>
            <a:ext cx="968980" cy="204758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40524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baf\projekte\HWRM-RL\Neckar\Enz-Neckar-Heilbronn\Beratung_Kommunen\Nordheim\20140624_Bürgerinfo\Nordheim_Katzentalbach_Risikobewertung_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7"/>
          <a:stretch/>
        </p:blipFill>
        <p:spPr bwMode="auto">
          <a:xfrm>
            <a:off x="474663" y="1660727"/>
            <a:ext cx="7903438" cy="3802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1507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26D06CFF-F336-4C32-80EC-97596AFCC316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25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1512" name="Textfeld 14"/>
          <p:cNvSpPr txBox="1">
            <a:spLocks noChangeArrowheads="1"/>
          </p:cNvSpPr>
          <p:nvPr/>
        </p:nvSpPr>
        <p:spPr bwMode="auto">
          <a:xfrm>
            <a:off x="3543482" y="5733256"/>
            <a:ext cx="1765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dirty="0" smtClean="0">
                <a:latin typeface="Times" pitchFamily="18" charset="0"/>
              </a:rPr>
              <a:t>Mittleres Risiko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V="1">
            <a:off x="4716016" y="2884764"/>
            <a:ext cx="3169097" cy="284849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1979714" y="4669080"/>
            <a:ext cx="1944214" cy="1064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39552" y="1732636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  <p:sp>
        <p:nvSpPr>
          <p:cNvPr id="18" name="Titel 1"/>
          <p:cNvSpPr>
            <a:spLocks noGrp="1"/>
          </p:cNvSpPr>
          <p:nvPr/>
        </p:nvSpPr>
        <p:spPr bwMode="auto">
          <a:xfrm>
            <a:off x="474663" y="692150"/>
            <a:ext cx="74104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Nordheim</a:t>
            </a:r>
          </a:p>
          <a:p>
            <a:pPr eaLnBrk="1" hangingPunct="1">
              <a:buFontTx/>
              <a:buNone/>
            </a:pPr>
            <a:r>
              <a:rPr lang="de-DE" altLang="de-DE" sz="1800" dirty="0" smtClean="0"/>
              <a:t>Katzentalbach (Detail)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37749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2531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587F4AF5-B9AE-420A-97D4-F3564DC5BEB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26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2533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Maßnahmen der </a:t>
            </a:r>
            <a:r>
              <a:rPr lang="de-DE" altLang="de-DE" sz="2800" dirty="0" smtClean="0"/>
              <a:t>Gemeinde Nordheim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grpSp>
        <p:nvGrpSpPr>
          <p:cNvPr id="22534" name="Gruppieren 2"/>
          <p:cNvGrpSpPr>
            <a:grpSpLocks/>
          </p:cNvGrpSpPr>
          <p:nvPr/>
        </p:nvGrpSpPr>
        <p:grpSpPr bwMode="auto">
          <a:xfrm>
            <a:off x="582613" y="1238250"/>
            <a:ext cx="8166100" cy="4927600"/>
            <a:chOff x="654049" y="1339850"/>
            <a:chExt cx="8166101" cy="4926498"/>
          </a:xfrm>
        </p:grpSpPr>
        <p:sp>
          <p:nvSpPr>
            <p:cNvPr id="21" name="Rechteck 20"/>
            <p:cNvSpPr/>
            <p:nvPr/>
          </p:nvSpPr>
          <p:spPr bwMode="auto">
            <a:xfrm>
              <a:off x="655636" y="5926699"/>
              <a:ext cx="8164514" cy="339649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R27: Eigenvorsorge Kulturgüter</a:t>
              </a:r>
            </a:p>
          </p:txBody>
        </p:sp>
        <p:grpSp>
          <p:nvGrpSpPr>
            <p:cNvPr id="22536" name="Gruppieren 3"/>
            <p:cNvGrpSpPr>
              <a:grpSpLocks/>
            </p:cNvGrpSpPr>
            <p:nvPr/>
          </p:nvGrpSpPr>
          <p:grpSpPr bwMode="auto">
            <a:xfrm>
              <a:off x="654050" y="1339850"/>
              <a:ext cx="8166100" cy="3651840"/>
              <a:chOff x="250825" y="836613"/>
              <a:chExt cx="8642350" cy="3864184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250824" y="836613"/>
                <a:ext cx="8642351" cy="361079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R1: Information von Bevölkerung und Wirtschaftsunternehmen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250824" y="1271587"/>
                <a:ext cx="8642351" cy="359399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R2: Krisenmanagementplanung einschließlich Alarm- und Einsatzplanung</a:t>
                </a: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250824" y="1730071"/>
                <a:ext cx="8642351" cy="361079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R3: Einführung des Flutinformations- und –</a:t>
                </a:r>
                <a:r>
                  <a:rPr lang="de-DE" sz="1600" dirty="0" err="1">
                    <a:solidFill>
                      <a:schemeClr val="bg1">
                        <a:lumMod val="50000"/>
                      </a:schemeClr>
                    </a:solidFill>
                  </a:rPr>
                  <a:t>warnsystems</a:t>
                </a: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 FLIWAS</a:t>
                </a: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250824" y="2186877"/>
                <a:ext cx="4198529" cy="574366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R4: Einzelfallregelungen im über-</a:t>
                </a:r>
                <a:r>
                  <a:rPr lang="de-DE" sz="1600" dirty="0" err="1">
                    <a:solidFill>
                      <a:schemeClr val="bg1">
                        <a:lumMod val="50000"/>
                      </a:schemeClr>
                    </a:solidFill>
                  </a:rPr>
                  <a:t>schwemmungsgefährdeten</a:t>
                </a: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 Innenbereich</a:t>
                </a: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4694645" y="2186877"/>
                <a:ext cx="4198530" cy="574366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R5: Kontrolle des Abflussquerschnittes</a:t>
                </a: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50824" y="3710123"/>
                <a:ext cx="4198529" cy="574366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R10: Flächennutzungsplanung</a:t>
                </a: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4694645" y="3710123"/>
                <a:ext cx="4198530" cy="574366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R11: Bebauungsplanung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250824" y="2843536"/>
                <a:ext cx="2844381" cy="791012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R6: Unterhaltung technischer Hochwasserschutz-einrichtungen</a:t>
                </a: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3192650" y="2843536"/>
                <a:ext cx="2674693" cy="791012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R7: Optimierung von Hochwasserschutz-einrichtungen </a:t>
                </a: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939588" y="2843536"/>
                <a:ext cx="2953587" cy="791012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chemeClr val="bg1">
                        <a:lumMod val="50000"/>
                      </a:schemeClr>
                    </a:solidFill>
                  </a:rPr>
                  <a:t>R8/R9: Erstellung/Umsetzung von Konzepten für den technischen Hochwasserschutz</a:t>
                </a:r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250824" y="4341590"/>
                <a:ext cx="8640670" cy="359399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de-DE" sz="1600" dirty="0">
                    <a:solidFill>
                      <a:srgbClr val="000000"/>
                    </a:solidFill>
                  </a:rPr>
                  <a:t>R12: Regenwassermanagement</a:t>
                </a:r>
              </a:p>
            </p:txBody>
          </p:sp>
        </p:grpSp>
        <p:sp>
          <p:nvSpPr>
            <p:cNvPr id="22" name="Rechteck 21"/>
            <p:cNvSpPr/>
            <p:nvPr/>
          </p:nvSpPr>
          <p:spPr bwMode="auto">
            <a:xfrm>
              <a:off x="654049" y="5060118"/>
              <a:ext cx="8164513" cy="341237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R20: Information und Auflagen im Rahmen der Baugenehmigung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654049" y="5494996"/>
              <a:ext cx="8164513" cy="338062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R26: Erstellung von Notfallplänen für die Trinkwasserversorgung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355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EC2B5A6F-CFFB-4E3D-B902-4251FFA84DB3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27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355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Maßnahmen der Gemeinde Nordheim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23558" name="Titel 1"/>
          <p:cNvSpPr>
            <a:spLocks noGrp="1"/>
          </p:cNvSpPr>
          <p:nvPr/>
        </p:nvSpPr>
        <p:spPr bwMode="auto">
          <a:xfrm>
            <a:off x="547688" y="1484313"/>
            <a:ext cx="8416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/>
              <a:t>R1: Information von Bevölkerung und Wirtschaftsunternehmen</a:t>
            </a:r>
          </a:p>
          <a:p>
            <a:pPr eaLnBrk="1" hangingPunct="1">
              <a:buFontTx/>
              <a:buNone/>
            </a:pPr>
            <a:endParaRPr lang="de-DE" altLang="de-DE" sz="2400"/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8630" r="16743" b="6544"/>
          <a:stretch>
            <a:fillRect/>
          </a:stretch>
        </p:blipFill>
        <p:spPr bwMode="auto">
          <a:xfrm>
            <a:off x="547689" y="2016125"/>
            <a:ext cx="2008088" cy="141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hteck 8"/>
          <p:cNvSpPr>
            <a:spLocks noChangeArrowheads="1"/>
          </p:cNvSpPr>
          <p:nvPr/>
        </p:nvSpPr>
        <p:spPr bwMode="auto">
          <a:xfrm>
            <a:off x="2555776" y="2008547"/>
            <a:ext cx="6588224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de-DE" altLang="de-DE" sz="1800" dirty="0"/>
              <a:t>Gefahren durch Hochwasser auf Basis der HWGK/HWRK 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sz="1800" dirty="0" smtClean="0"/>
              <a:t>Eigenvorsorge / Verhaltensvorsorge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/ Vorbereitung </a:t>
            </a:r>
            <a:r>
              <a:rPr lang="de-DE" altLang="de-DE" sz="1800" dirty="0"/>
              <a:t>der Nachsorge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sz="1800" dirty="0" smtClean="0"/>
              <a:t>Versicherung / Bildung </a:t>
            </a:r>
            <a:r>
              <a:rPr lang="de-DE" altLang="de-DE" sz="1800" dirty="0"/>
              <a:t>von </a:t>
            </a:r>
            <a:r>
              <a:rPr lang="de-DE" altLang="de-DE" sz="1800" dirty="0" smtClean="0"/>
              <a:t>Rücklagen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sz="1800" dirty="0"/>
              <a:t>Ohne Information ist keine Eigenvorsorge </a:t>
            </a:r>
            <a:r>
              <a:rPr lang="de-DE" altLang="de-DE" sz="1800" dirty="0" smtClean="0"/>
              <a:t>möglich</a:t>
            </a:r>
            <a:endParaRPr lang="de-DE" altLang="de-DE" sz="1800" dirty="0"/>
          </a:p>
        </p:txBody>
      </p:sp>
      <p:sp>
        <p:nvSpPr>
          <p:cNvPr id="16" name="Titel 1"/>
          <p:cNvSpPr>
            <a:spLocks noGrp="1"/>
          </p:cNvSpPr>
          <p:nvPr/>
        </p:nvSpPr>
        <p:spPr bwMode="auto">
          <a:xfrm>
            <a:off x="547687" y="3717032"/>
            <a:ext cx="84169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 dirty="0"/>
              <a:t>R2: Aufstellung bzw. Fortschreibung einer Krisenmanagement-planung (inkl. Hochwasser-Alarm- und -Einsatzpläne)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>
            <a:fillRect/>
          </a:stretch>
        </p:blipFill>
        <p:spPr bwMode="auto">
          <a:xfrm>
            <a:off x="547687" y="4653136"/>
            <a:ext cx="2008089" cy="153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684016" y="4581128"/>
            <a:ext cx="56324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Alarm- und Einsatzplan </a:t>
            </a:r>
          </a:p>
          <a:p>
            <a:pPr>
              <a:spcAft>
                <a:spcPts val="0"/>
              </a:spcAft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	- </a:t>
            </a:r>
            <a:r>
              <a:rPr lang="de-DE" b="1" dirty="0">
                <a:latin typeface="Times" panose="02020603050405020304" pitchFamily="18" charset="0"/>
                <a:cs typeface="Times" panose="02020603050405020304" pitchFamily="18" charset="0"/>
              </a:rPr>
              <a:t>Wer macht wann was?</a:t>
            </a:r>
          </a:p>
          <a:p>
            <a:pPr>
              <a:spcAft>
                <a:spcPts val="0"/>
              </a:spcAft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	- Sicherstellung der örtlichen Hochwasserwarnung</a:t>
            </a:r>
          </a:p>
          <a:p>
            <a:pPr>
              <a:spcAft>
                <a:spcPts val="0"/>
              </a:spcAft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	- Konzept für die Nachsorge/Evaluation</a:t>
            </a:r>
          </a:p>
          <a:p>
            <a:pPr>
              <a:spcAft>
                <a:spcPts val="600"/>
              </a:spcAft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	- Regelmäßige Übung</a:t>
            </a:r>
          </a:p>
        </p:txBody>
      </p:sp>
      <p:grpSp>
        <p:nvGrpSpPr>
          <p:cNvPr id="18" name="Gruppieren 17"/>
          <p:cNvGrpSpPr/>
          <p:nvPr/>
        </p:nvGrpSpPr>
        <p:grpSpPr>
          <a:xfrm rot="847649">
            <a:off x="7126991" y="882675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Abgerundetes Rechteck 18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" name="Abgerundetes Rechteck 19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9249404" y="2979996"/>
              <a:ext cx="1405497" cy="353533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b="1" dirty="0">
                  <a:solidFill>
                    <a:srgbClr val="FFFF00"/>
                  </a:solidFill>
                  <a:latin typeface="Times" panose="02020603050405020304" pitchFamily="18" charset="0"/>
                </a:rPr>
                <a:t>Zu erledigen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560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10F0A11A-8E09-4646-B458-B62BC1821E54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28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5605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Maßnahmen der Gemeinde Nordheim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25606" name="Titel 1"/>
          <p:cNvSpPr>
            <a:spLocks noGrp="1"/>
          </p:cNvSpPr>
          <p:nvPr/>
        </p:nvSpPr>
        <p:spPr bwMode="auto">
          <a:xfrm>
            <a:off x="547688" y="1484313"/>
            <a:ext cx="85963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/>
              <a:t>R5: Kontrolle des Abflussquerschnittes und Beseitigung von Störungen</a:t>
            </a:r>
          </a:p>
        </p:txBody>
      </p:sp>
      <p:pic>
        <p:nvPicPr>
          <p:cNvPr id="25607" name="Picture 2" descr="T:\baf\projekte\HWRM-RL\Neckar\Oberer_Neckar\HWP2\PG11_HWPII_Vortraege\Bilder\baf\2012032705_blau_blaubeu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276475"/>
            <a:ext cx="2882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" descr="C:\Users\Susanne Kleinert\Desktop\2013032604_Freihaltung_des_Abflussquerschnitts_Radolfzeller_A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25919" r="17902" b="6398"/>
          <a:stretch>
            <a:fillRect/>
          </a:stretch>
        </p:blipFill>
        <p:spPr bwMode="auto">
          <a:xfrm>
            <a:off x="3471863" y="2276475"/>
            <a:ext cx="28289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10"/>
          <p:cNvGrpSpPr/>
          <p:nvPr/>
        </p:nvGrpSpPr>
        <p:grpSpPr>
          <a:xfrm rot="847649">
            <a:off x="7126991" y="882675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Abgerundetes Rechteck 11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249404" y="2979996"/>
              <a:ext cx="1405497" cy="353533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400" b="1" dirty="0">
                  <a:solidFill>
                    <a:srgbClr val="FFFF00"/>
                  </a:solidFill>
                  <a:latin typeface="Times" panose="02020603050405020304" pitchFamily="18" charset="0"/>
                </a:rPr>
                <a:t>fortlaufend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6627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360ECB7C-6A4C-44DE-91C5-123CDD81325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29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6629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Maßnahmen der Gemeinde Nordheim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26630" name="Titel 1"/>
          <p:cNvSpPr>
            <a:spLocks noGrp="1"/>
          </p:cNvSpPr>
          <p:nvPr/>
        </p:nvSpPr>
        <p:spPr bwMode="auto">
          <a:xfrm>
            <a:off x="4004072" y="1564607"/>
            <a:ext cx="4600376" cy="16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 dirty="0"/>
              <a:t>R10: Änderung bzw. Fortschreibung der Flächennutzungspläne zur Integration des vorbeugenden Hochwasserschutzes</a:t>
            </a:r>
          </a:p>
        </p:txBody>
      </p:sp>
      <p:pic>
        <p:nvPicPr>
          <p:cNvPr id="26631" name="Picture 2" descr="T:\baf\projekte\HWRM-RL\Neckar\Enz-Neckar-Heilbronn\HWP2\Öffentlichkeitsveranstaltung\grafik\FNP_kle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19" y="1564607"/>
            <a:ext cx="2368128" cy="163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/>
          <p:cNvGrpSpPr/>
          <p:nvPr/>
        </p:nvGrpSpPr>
        <p:grpSpPr>
          <a:xfrm rot="19650625">
            <a:off x="544886" y="1585335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Abgerundetes Rechteck 9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9249404" y="2979996"/>
              <a:ext cx="1405497" cy="353533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b="1" dirty="0">
                  <a:solidFill>
                    <a:srgbClr val="FFFF00"/>
                  </a:solidFill>
                  <a:latin typeface="Times" panose="02020603050405020304" pitchFamily="18" charset="0"/>
                </a:rPr>
                <a:t>Zu erledigen</a:t>
              </a:r>
            </a:p>
          </p:txBody>
        </p:sp>
      </p:grpSp>
      <p:pic>
        <p:nvPicPr>
          <p:cNvPr id="14" name="Picture 2" descr="T:\baf\projekte\HWRM-RL\Neckar\Enz-Neckar-Heilbronn\HWP2\Öffentlichkeitsveranstaltung\grafik\Bebauungs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19" y="3509145"/>
            <a:ext cx="2368127" cy="213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el 1"/>
          <p:cNvSpPr>
            <a:spLocks noGrp="1"/>
          </p:cNvSpPr>
          <p:nvPr/>
        </p:nvSpPr>
        <p:spPr bwMode="auto">
          <a:xfrm>
            <a:off x="4001803" y="3573016"/>
            <a:ext cx="5256584" cy="117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 dirty="0"/>
              <a:t>R11: Integration des vorbeugenden Hochwasserschutzes bei der Aufstellung und Änderung von Bebauungsplänen</a:t>
            </a:r>
          </a:p>
        </p:txBody>
      </p:sp>
      <p:grpSp>
        <p:nvGrpSpPr>
          <p:cNvPr id="16" name="Gruppieren 15"/>
          <p:cNvGrpSpPr/>
          <p:nvPr/>
        </p:nvGrpSpPr>
        <p:grpSpPr>
          <a:xfrm rot="19631100">
            <a:off x="609256" y="3604809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Abgerundetes Rechteck 16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Abgerundetes Rechteck 17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9249404" y="2979996"/>
              <a:ext cx="1405497" cy="353533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400" b="1" dirty="0">
                  <a:solidFill>
                    <a:srgbClr val="FFFF00"/>
                  </a:solidFill>
                  <a:latin typeface="Times" panose="02020603050405020304" pitchFamily="18" charset="0"/>
                </a:rPr>
                <a:t>fortlaufend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HWRM Baden-Württemberg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45DB1-6032-4BD8-B33D-464CDC0E96CF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539750" y="765175"/>
            <a:ext cx="73453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19138" indent="-363538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074738" indent="-355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3000" dirty="0" smtClean="0"/>
              <a:t>Hochwasserrisikomanagement</a:t>
            </a:r>
            <a:endParaRPr lang="de-DE" altLang="de-DE" sz="3000" dirty="0"/>
          </a:p>
        </p:txBody>
      </p:sp>
      <p:sp>
        <p:nvSpPr>
          <p:cNvPr id="6" name="Rechteck 4"/>
          <p:cNvSpPr>
            <a:spLocks noChangeArrowheads="1"/>
          </p:cNvSpPr>
          <p:nvPr/>
        </p:nvSpPr>
        <p:spPr bwMode="auto">
          <a:xfrm>
            <a:off x="468313" y="1495812"/>
            <a:ext cx="85677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indent="0" eaLnBrk="1" hangingPunct="1">
              <a:spcAft>
                <a:spcPts val="600"/>
              </a:spcAft>
              <a:buNone/>
            </a:pPr>
            <a:r>
              <a:rPr lang="de-DE" altLang="de-DE" b="1" dirty="0" smtClean="0"/>
              <a:t>Ziel</a:t>
            </a:r>
            <a:r>
              <a:rPr lang="de-DE" altLang="de-DE" dirty="0" smtClean="0"/>
              <a:t> der Hochwasserrisikomanagement-Richtlinie (2007):</a:t>
            </a:r>
            <a:endParaRPr lang="de-DE" altLang="de-DE" dirty="0"/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de-DE" dirty="0" smtClean="0"/>
              <a:t>Verringerung </a:t>
            </a:r>
            <a:r>
              <a:rPr lang="de-DE" dirty="0"/>
              <a:t>der hochwasserbedingten nachteiligen Folgen für die vier Schutzgüter menschliche Gesundheit, Umwelt, Kulturerbe und wirtschaftliche </a:t>
            </a:r>
            <a:r>
              <a:rPr lang="de-DE" dirty="0" smtClean="0"/>
              <a:t>Tätigkeit</a:t>
            </a:r>
          </a:p>
          <a:p>
            <a:pPr marL="0" indent="0" eaLnBrk="1" hangingPunct="1">
              <a:spcAft>
                <a:spcPts val="600"/>
              </a:spcAft>
              <a:buNone/>
            </a:pPr>
            <a:endParaRPr lang="de-DE" altLang="de-DE" dirty="0"/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de-DE" altLang="de-DE" dirty="0" smtClean="0"/>
              <a:t>Für die Gemeinde Nordheim relevante </a:t>
            </a:r>
            <a:r>
              <a:rPr lang="de-DE" altLang="de-DE" b="1" dirty="0" smtClean="0"/>
              <a:t>Ergebnisse</a:t>
            </a:r>
            <a:r>
              <a:rPr lang="de-DE" altLang="de-DE" dirty="0" smtClean="0"/>
              <a:t>: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dirty="0" smtClean="0"/>
              <a:t>Hochwassergefahrenkarten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dirty="0" smtClean="0"/>
              <a:t>Hochwasserrisiko(</a:t>
            </a:r>
            <a:r>
              <a:rPr lang="de-DE" altLang="de-DE" dirty="0" err="1" smtClean="0"/>
              <a:t>bewertungs</a:t>
            </a:r>
            <a:r>
              <a:rPr lang="de-DE" altLang="de-DE" dirty="0" smtClean="0"/>
              <a:t>)karten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dirty="0" smtClean="0"/>
              <a:t>Hochwasserrisikosteckbrief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dirty="0" smtClean="0"/>
              <a:t>Verbale Risikobeschreibung</a:t>
            </a:r>
          </a:p>
          <a:p>
            <a:pPr eaLnBrk="1" hangingPunct="1">
              <a:spcAft>
                <a:spcPts val="600"/>
              </a:spcAft>
            </a:pPr>
            <a:r>
              <a:rPr lang="de-DE" altLang="de-DE" dirty="0" smtClean="0"/>
              <a:t>Maßnahmenplanung</a:t>
            </a:r>
            <a:endParaRPr lang="de-DE" altLang="de-DE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/>
          <a:srcRect l="10878" t="8475" r="14934" b="5426"/>
          <a:stretch/>
        </p:blipFill>
        <p:spPr bwMode="auto">
          <a:xfrm>
            <a:off x="4838365" y="3741662"/>
            <a:ext cx="3760015" cy="24553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/>
          <a:srcRect l="71450" t="31438" r="6255" b="41071"/>
          <a:stretch/>
        </p:blipFill>
        <p:spPr bwMode="auto">
          <a:xfrm>
            <a:off x="7020272" y="3246874"/>
            <a:ext cx="1728192" cy="11985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867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1248801-A00E-4AEB-BA55-F8267459FC5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30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867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Maßnahmen der Gemeinde Nordheim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28678" name="Titel 1"/>
          <p:cNvSpPr>
            <a:spLocks noGrp="1"/>
          </p:cNvSpPr>
          <p:nvPr/>
        </p:nvSpPr>
        <p:spPr bwMode="auto">
          <a:xfrm>
            <a:off x="3586212" y="2204864"/>
            <a:ext cx="429815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 dirty="0"/>
              <a:t>R12: Regenwassermanagement</a:t>
            </a: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37436" r="43262" b="44211"/>
          <a:stretch>
            <a:fillRect/>
          </a:stretch>
        </p:blipFill>
        <p:spPr bwMode="auto">
          <a:xfrm>
            <a:off x="3586212" y="2852936"/>
            <a:ext cx="22653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34" y="1989138"/>
            <a:ext cx="1901825" cy="378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feld 8"/>
          <p:cNvSpPr txBox="1">
            <a:spLocks noChangeArrowheads="1"/>
          </p:cNvSpPr>
          <p:nvPr/>
        </p:nvSpPr>
        <p:spPr bwMode="auto">
          <a:xfrm>
            <a:off x="3338959" y="5172075"/>
            <a:ext cx="2672904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100" dirty="0"/>
              <a:t>Quelle: Ministerium für Umwelt und Verkehr, „Naturverträglicher Umgang mit Regenwasser“</a:t>
            </a:r>
          </a:p>
        </p:txBody>
      </p:sp>
      <p:grpSp>
        <p:nvGrpSpPr>
          <p:cNvPr id="11" name="Gruppieren 10"/>
          <p:cNvGrpSpPr/>
          <p:nvPr/>
        </p:nvGrpSpPr>
        <p:grpSpPr>
          <a:xfrm rot="19732894">
            <a:off x="708400" y="1824575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Abgerundetes Rechteck 11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249404" y="2979996"/>
              <a:ext cx="1405497" cy="353533"/>
            </a:xfrm>
            <a:prstGeom prst="rect">
              <a:avLst/>
            </a:prstGeom>
            <a:solidFill>
              <a:srgbClr val="FF00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400" b="1" dirty="0">
                  <a:solidFill>
                    <a:srgbClr val="FFFF00"/>
                  </a:solidFill>
                  <a:latin typeface="Times" panose="02020603050405020304" pitchFamily="18" charset="0"/>
                </a:rPr>
                <a:t>umgesetzt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867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1248801-A00E-4AEB-BA55-F8267459FC5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31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867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Eigenvorsorge Bürgerinnen und Bürger 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28678" name="Titel 1"/>
          <p:cNvSpPr>
            <a:spLocks noGrp="1"/>
          </p:cNvSpPr>
          <p:nvPr/>
        </p:nvSpPr>
        <p:spPr bwMode="auto">
          <a:xfrm>
            <a:off x="547688" y="1484313"/>
            <a:ext cx="8596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None/>
            </a:pPr>
            <a:r>
              <a:rPr lang="de-DE" altLang="de-DE" sz="2400" dirty="0" smtClean="0"/>
              <a:t>§5 Abs. 2 WHG Allgemeine Sorgfaltspflicht</a:t>
            </a:r>
            <a:endParaRPr lang="de-DE" altLang="de-DE" sz="2400" dirty="0"/>
          </a:p>
        </p:txBody>
      </p:sp>
      <p:sp>
        <p:nvSpPr>
          <p:cNvPr id="15" name="Rechteck 9"/>
          <p:cNvSpPr>
            <a:spLocks noChangeArrowheads="1"/>
          </p:cNvSpPr>
          <p:nvPr/>
        </p:nvSpPr>
        <p:spPr bwMode="auto">
          <a:xfrm>
            <a:off x="547688" y="1988840"/>
            <a:ext cx="8488808" cy="12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2857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lvl="1" indent="0" eaLnBrk="1" hangingPunct="1">
              <a:lnSpc>
                <a:spcPct val="150000"/>
              </a:lnSpc>
              <a:spcAft>
                <a:spcPts val="1200"/>
              </a:spcAft>
              <a:buNone/>
            </a:pPr>
            <a:r>
              <a:rPr lang="de-DE" altLang="de-DE" sz="1800" i="1" dirty="0" smtClean="0"/>
              <a:t>„Jede Person, die durch Hochwasser betroffen sein kann, ist im Rahmen des ihr Möglichen und Zumutbaren verpflichtet, geeignete Vorsorgemaßnahmen zum Schutz vor nachteiligen Hochwasserfolgen und zur Schadensminderung zu treffen, […].“</a:t>
            </a:r>
            <a:endParaRPr lang="de-DE" altLang="de-DE" sz="1800" i="1" dirty="0"/>
          </a:p>
        </p:txBody>
      </p:sp>
      <p:pic>
        <p:nvPicPr>
          <p:cNvPr id="9218" name="Picture 2" descr="T:\baf\projekte\HWRM-RL\Neckar\Enz-Neckar-Heilbronn\Beratung_Kommunen\Nordheim\20140624_Bürgerinfo\Eigenvorsor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483895"/>
            <a:ext cx="3922713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:\baf\projekte\HWRM-RL\Neckar\Enz-Neckar-Heilbronn\Beratung_Kommunen\Nordheim\20140624_Bürgerinfo\Eigenvorsor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3483895"/>
            <a:ext cx="3910013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867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1248801-A00E-4AEB-BA55-F8267459FC5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32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867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Eigenvorsorge Bürgerinnen und Bürger 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474663" y="1340768"/>
            <a:ext cx="640159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2857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Information (HWGK, www.hochwasserbw.de, Kommune, Landratsamt)</a:t>
            </a:r>
            <a:endParaRPr lang="de-DE" altLang="de-DE" sz="1800" dirty="0"/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Finanzielle Absicherung (Elementarschadenversicherung)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Persönlicher Notfallplan und Notfallgepäck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Wetterlage und Hochwasserwarnungen verfolgen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Keine wertvollen Gegenstände in hochwassergefährdeten Stockwerken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Objektschutz (Sandsäcke, mobile Schutzelemente für Fenster und Türen)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Vor Rückstau aus der Kanalisation schützen (Rückstauklappe)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Heizöltank gegen Aufschwimmen sichern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Aufstauungen oder Erosionserscheinungen an Flüssen und Bächen der Kommune melden (Ausnahme Neckar)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endParaRPr lang="de-DE" altLang="de-DE" sz="1800" dirty="0"/>
          </a:p>
        </p:txBody>
      </p:sp>
      <p:pic>
        <p:nvPicPr>
          <p:cNvPr id="10242" name="Picture 2" descr="T:\baf\projekte\HWRM-RL\Neckar\Enz-Neckar-Heilbronn\Beratung_Kommunen\Nordheim\20140624_Bürgerinfo\Eigenvorsorg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44824"/>
            <a:ext cx="2088481" cy="36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867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1248801-A00E-4AEB-BA55-F8267459FC5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33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867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Maßnahmen bei drohendem Hochwasser 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474663" y="1340768"/>
            <a:ext cx="8561833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2857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Mobiltelefon laden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Fahrzeuge aus gefährdeten Gebieten entfernen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Hochwassergefährdete Räume frühzeitig ausräumen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Strom und Heizung in überflutungsgefährdeten Räumen abschalten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Öltank kontrollieren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Gefährdete Türen, Fenster und Abflussöffnungen abdichten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Wasserbarrieren mit Sandsäcken bauen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endParaRPr lang="de-DE" altLang="de-DE" sz="1800" dirty="0" smtClean="0"/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7437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baf\projekte\HWRM-RL\Neckar\Enz-Neckar-Heilbronn\Beratung_Kommunen\Nordheim\20140624_Bürgerinfo\Eigenvorsor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45" y="902316"/>
            <a:ext cx="3262735" cy="217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867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1248801-A00E-4AEB-BA55-F8267459FC5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34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28677" name="Titel 1"/>
          <p:cNvSpPr>
            <a:spLocks noGrp="1"/>
          </p:cNvSpPr>
          <p:nvPr/>
        </p:nvSpPr>
        <p:spPr bwMode="auto">
          <a:xfrm>
            <a:off x="474663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Verhalten im Hochwasserfall </a:t>
            </a:r>
            <a:endParaRPr lang="de-DE" altLang="de-DE" sz="1800" dirty="0"/>
          </a:p>
          <a:p>
            <a:pPr eaLnBrk="1" hangingPunct="1">
              <a:buFontTx/>
              <a:buNone/>
            </a:pPr>
            <a:endParaRPr lang="de-DE" altLang="de-DE" sz="2800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474663" y="1340768"/>
            <a:ext cx="8561833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2857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Ruhe bewahren / überlegt handeln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Schutz von Menschenleben hat oberste Priorität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Anweisungen der Einsatzkräfte befolgen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Notrufe absetzen, wenn tatsächlich notwendig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Keller und Tiefgarage nicht betreten (Ertrinken, Stromschlag)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Wasserkontakt vermeiden (Verunreinigungen)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Hochwasser fließt oft mit hohen Geschwindigkeiten: Abstand halten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Uferbereiche nicht betreten / keine überfluteten Straßen befahren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Einsatz von Privatbooten vermeiden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Treten Schadstoffe oder Gas aus: umgehend Feuerwehr/Versorgungsbetrieb informieren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de-DE" altLang="de-DE" sz="1800" dirty="0" smtClean="0"/>
              <a:t>Gebäude erst auspumpen, wenn das Hochwasser vollständig abgelaufen ist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5386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08.07.2014</a:t>
            </a:r>
            <a:endParaRPr lang="de-DE" dirty="0"/>
          </a:p>
        </p:txBody>
      </p:sp>
      <p:sp>
        <p:nvSpPr>
          <p:cNvPr id="29699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B961A23E-9C63-4FD3-B380-64D32A8A8E0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35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5" name="Textfeld 3"/>
          <p:cNvSpPr txBox="1"/>
          <p:nvPr/>
        </p:nvSpPr>
        <p:spPr>
          <a:xfrm>
            <a:off x="546100" y="1208088"/>
            <a:ext cx="8497888" cy="286232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Hilfreiche Internetseiten: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de-DE" dirty="0">
                <a:latin typeface="Times" panose="02020603050405020304" pitchFamily="18" charset="0"/>
                <a:hlinkClick r:id="rId2"/>
              </a:rPr>
              <a:t>www.hvz.baden-wuerttemberg.de</a:t>
            </a:r>
            <a:r>
              <a:rPr lang="de-DE" dirty="0">
                <a:latin typeface="Times" panose="02020603050405020304" pitchFamily="18" charset="0"/>
              </a:rPr>
              <a:t> (Hochwasservorhersagezentrale BW)</a:t>
            </a:r>
          </a:p>
          <a:p>
            <a:pPr>
              <a:defRPr/>
            </a:pPr>
            <a:r>
              <a:rPr lang="de-DE" smtClean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de-DE" smtClean="0">
                <a:latin typeface="Times" panose="02020603050405020304" pitchFamily="18" charset="0"/>
                <a:hlinkClick r:id="rId3"/>
              </a:rPr>
              <a:t>www.dwd.de</a:t>
            </a:r>
            <a:r>
              <a:rPr lang="de-DE" smtClean="0">
                <a:latin typeface="Times" panose="02020603050405020304" pitchFamily="18" charset="0"/>
              </a:rPr>
              <a:t> </a:t>
            </a:r>
            <a:r>
              <a:rPr lang="de-DE" dirty="0" smtClean="0">
                <a:latin typeface="Times" panose="02020603050405020304" pitchFamily="18" charset="0"/>
              </a:rPr>
              <a:t>(Deutscher Wetterdienst)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</a:rPr>
              <a:t>	</a:t>
            </a:r>
            <a:r>
              <a:rPr lang="de-DE" dirty="0" smtClean="0">
                <a:latin typeface="Times" panose="02020603050405020304" pitchFamily="18" charset="0"/>
                <a:hlinkClick r:id="rId4"/>
              </a:rPr>
              <a:t>www.unwetterzentrale.de</a:t>
            </a:r>
            <a:r>
              <a:rPr lang="de-DE" dirty="0" smtClean="0">
                <a:latin typeface="Times" panose="02020603050405020304" pitchFamily="18" charset="0"/>
              </a:rPr>
              <a:t> (Unwetterzentrale Deutschland)</a:t>
            </a:r>
            <a:endParaRPr lang="de-DE" dirty="0">
              <a:latin typeface="Times" panose="02020603050405020304" pitchFamily="18" charset="0"/>
            </a:endParaRPr>
          </a:p>
          <a:p>
            <a:pPr>
              <a:defRPr/>
            </a:pPr>
            <a:r>
              <a:rPr lang="de-DE" dirty="0" smtClean="0">
                <a:latin typeface="Times" panose="02020603050405020304" pitchFamily="18" charset="0"/>
              </a:rPr>
              <a:t>	</a:t>
            </a:r>
            <a:endParaRPr lang="de-DE" dirty="0">
              <a:latin typeface="Times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</a:rPr>
              <a:t>Hilfreiche Informationsmaterialien:</a:t>
            </a:r>
            <a:endParaRPr lang="de-DE" dirty="0">
              <a:latin typeface="Times" panose="02020603050405020304" pitchFamily="18" charset="0"/>
            </a:endParaRPr>
          </a:p>
          <a:p>
            <a:pPr>
              <a:defRPr/>
            </a:pPr>
            <a:endParaRPr lang="de-DE" dirty="0">
              <a:latin typeface="Times" panose="02020603050405020304" pitchFamily="18" charset="0"/>
            </a:endParaRPr>
          </a:p>
          <a:p>
            <a:pPr>
              <a:defRPr/>
            </a:pPr>
            <a:endParaRPr lang="de-DE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defRPr/>
            </a:pPr>
            <a:endParaRPr lang="de-DE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endParaRPr lang="de-DE" dirty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9702" name="Titel 1"/>
          <p:cNvSpPr>
            <a:spLocks noGrp="1"/>
          </p:cNvSpPr>
          <p:nvPr/>
        </p:nvSpPr>
        <p:spPr bwMode="auto">
          <a:xfrm>
            <a:off x="546100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Informationsmöglichkeiten zur Eigenvorsorge</a:t>
            </a:r>
            <a:endParaRPr lang="de-DE" altLang="de-DE" sz="1800" dirty="0"/>
          </a:p>
        </p:txBody>
      </p:sp>
      <p:pic>
        <p:nvPicPr>
          <p:cNvPr id="1026" name="Picture 2" descr="T:\baf\projekte\HWRM-RL\Neckar\Enz-Neckar-Heilbronn\Beratung_Kommunen\Nordheim\20140624_Bürgerinfo\Bürgerinfo_Vortrag_Bilder\KI_Eigenvorsorge_Tit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27" y="2996951"/>
            <a:ext cx="1899629" cy="2664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baf\projekte\HWRM-RL\Neckar\Enz-Neckar-Heilbronn\Beratung_Kommunen\Nordheim\20140624_Bürgerinfo\Bürgerinfo_Vortrag_Bilder\Hochwasserschutzfibel_Tit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1"/>
            <a:ext cx="1870915" cy="2664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:\baf\projekte\HWRM-RL\Neckar\Enz-Neckar-Heilbronn\Beratung_Kommunen\Nordheim\20140624_Bürgerinfo\Bürgerinfo_Vortrag_Bilder\GDV_Land_unter_Tit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1"/>
            <a:ext cx="2678601" cy="26642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92126" y="5661248"/>
            <a:ext cx="182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  <a:hlinkClick r:id="rId8"/>
              </a:rPr>
              <a:t>www.hochwasser.bw</a:t>
            </a:r>
            <a:endParaRPr lang="de-DE" sz="1200" dirty="0" smtClean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r>
              <a:rPr lang="de-DE" sz="12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Veröffentlichungen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3347864" y="5661249"/>
            <a:ext cx="250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  <a:hlinkClick r:id="rId9"/>
              </a:rPr>
              <a:t>http://</a:t>
            </a:r>
            <a:r>
              <a:rPr lang="de-DE" sz="12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  <a:hlinkClick r:id="rId9"/>
              </a:rPr>
              <a:t>www.bmvi.de</a:t>
            </a:r>
            <a:endParaRPr lang="de-DE" sz="1200" dirty="0" smtClean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r>
              <a:rPr lang="de-DE" sz="1200" dirty="0" smtClean="0">
                <a:latin typeface="Times" panose="02020603050405020304" pitchFamily="18" charset="0"/>
                <a:sym typeface="Wingdings" panose="05000000000000000000" pitchFamily="2" charset="2"/>
              </a:rPr>
              <a:t>Suchbegriff: </a:t>
            </a:r>
          </a:p>
          <a:p>
            <a:r>
              <a:rPr lang="de-DE" sz="1200" dirty="0" smtClean="0">
                <a:latin typeface="Times" panose="02020603050405020304" pitchFamily="18" charset="0"/>
                <a:sym typeface="Wingdings" panose="05000000000000000000" pitchFamily="2" charset="2"/>
              </a:rPr>
              <a:t>Hochwasserschutzfibel</a:t>
            </a:r>
            <a:endParaRPr lang="de-DE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5580112" y="5661249"/>
            <a:ext cx="226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  <a:hlinkClick r:id="rId10"/>
              </a:rPr>
              <a:t>www.gdv.de</a:t>
            </a:r>
            <a:endParaRPr lang="de-DE" sz="1200" dirty="0" smtClean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r>
              <a:rPr lang="de-DE" sz="1200" dirty="0" smtClean="0">
                <a:latin typeface="Times" panose="02020603050405020304" pitchFamily="18" charset="0"/>
                <a:sym typeface="Wingdings" panose="05000000000000000000" pitchFamily="2" charset="2"/>
              </a:rPr>
              <a:t>Suchbegriff: Land unter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657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29699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B961A23E-9C63-4FD3-B380-64D32A8A8E05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36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5" name="Textfeld 3"/>
          <p:cNvSpPr txBox="1"/>
          <p:nvPr/>
        </p:nvSpPr>
        <p:spPr>
          <a:xfrm>
            <a:off x="546100" y="1208088"/>
            <a:ext cx="8497888" cy="349326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hlinkClick r:id="rId2"/>
              </a:rPr>
              <a:t>www.hochwasserbw.de</a:t>
            </a:r>
            <a:endParaRPr lang="de-DE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defRPr/>
            </a:pPr>
            <a:endParaRPr lang="de-DE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 umfangreiche Informationen zum Thema Hochwasser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 Interaktive Gefahrenkarten (für jeden zugänglich)</a:t>
            </a:r>
          </a:p>
          <a:p>
            <a:pPr>
              <a:defRPr/>
            </a:pPr>
            <a:endParaRPr lang="de-DE" dirty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Fertig gestellter Maßnahmenbericht  auf den Seiten des Regierungspräsidiums </a:t>
            </a:r>
            <a:b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</a:b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Stuttgart</a:t>
            </a:r>
          </a:p>
          <a:p>
            <a:pPr>
              <a:defRPr/>
            </a:pPr>
            <a:endParaRPr lang="de-DE" dirty="0">
              <a:latin typeface="Times" panose="02020603050405020304" pitchFamily="18" charset="0"/>
              <a:cs typeface="Times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Derzeit werden nach und nach veröffentlicht: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 Kompaktinformationen (www.hochwasser.bw  Veröffentlichungen)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 Informationsblätter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	</a:t>
            </a:r>
          </a:p>
        </p:txBody>
      </p:sp>
      <p:sp>
        <p:nvSpPr>
          <p:cNvPr id="29702" name="Titel 1"/>
          <p:cNvSpPr>
            <a:spLocks noGrp="1"/>
          </p:cNvSpPr>
          <p:nvPr/>
        </p:nvSpPr>
        <p:spPr bwMode="auto">
          <a:xfrm>
            <a:off x="546100" y="692150"/>
            <a:ext cx="8274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 smtClean="0"/>
              <a:t>Informationsmöglichkeiten Hochwasser allgemein</a:t>
            </a:r>
            <a:endParaRPr lang="de-DE" altLang="de-DE" sz="1800" dirty="0"/>
          </a:p>
        </p:txBody>
      </p:sp>
      <p:pic>
        <p:nvPicPr>
          <p:cNvPr id="29703" name="Picture 10" descr="T:\baf\projekte\HWRM-RL\Neckar\Enz-Neckar-Heilbronn\HWP2\Öffentlichkeitsveranstaltung\Fotos\KI-Kommunikation2_klei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>
            <a:fillRect/>
          </a:stretch>
        </p:blipFill>
        <p:spPr bwMode="auto">
          <a:xfrm>
            <a:off x="1835150" y="4424363"/>
            <a:ext cx="62658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3072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C92ECDCD-48CE-46AF-86C8-C6D1894E7FD1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37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30725" name="Textfeld 3"/>
          <p:cNvSpPr txBox="1">
            <a:spLocks noChangeArrowheads="1"/>
          </p:cNvSpPr>
          <p:nvPr/>
        </p:nvSpPr>
        <p:spPr bwMode="auto">
          <a:xfrm>
            <a:off x="1022350" y="811213"/>
            <a:ext cx="692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19138" indent="-363538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074738" indent="-355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de-DE" altLang="de-DE" sz="2800">
                <a:cs typeface="Arial" charset="0"/>
              </a:rPr>
              <a:t>Herzlichen Dank für Ihre Aufmerksamkeit!</a:t>
            </a:r>
          </a:p>
        </p:txBody>
      </p:sp>
      <p:pic>
        <p:nvPicPr>
          <p:cNvPr id="3072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557338"/>
            <a:ext cx="60483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8195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ABD40CF2-02A3-49AE-A8FD-11F72F30EF7B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4</a:t>
            </a:fld>
            <a:endParaRPr lang="de-DE" altLang="de-DE" sz="1000" smtClean="0">
              <a:latin typeface="Arial" charset="0"/>
            </a:endParaRPr>
          </a:p>
        </p:txBody>
      </p:sp>
      <p:grpSp>
        <p:nvGrpSpPr>
          <p:cNvPr id="8197" name="Gruppieren 9"/>
          <p:cNvGrpSpPr>
            <a:grpSpLocks/>
          </p:cNvGrpSpPr>
          <p:nvPr/>
        </p:nvGrpSpPr>
        <p:grpSpPr bwMode="auto">
          <a:xfrm>
            <a:off x="547688" y="1310431"/>
            <a:ext cx="8272783" cy="3634632"/>
            <a:chOff x="3059833" y="1776371"/>
            <a:chExt cx="8669096" cy="380812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10878" t="8475" r="14934" b="5426"/>
            <a:stretch/>
          </p:blipFill>
          <p:spPr bwMode="auto">
            <a:xfrm>
              <a:off x="3059833" y="1776371"/>
              <a:ext cx="5832648" cy="380812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/>
            <a:srcRect l="71450" t="31438" r="6255" b="41071"/>
            <a:stretch/>
          </p:blipFill>
          <p:spPr bwMode="auto">
            <a:xfrm>
              <a:off x="9048107" y="3725581"/>
              <a:ext cx="2680822" cy="185891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198" name="Titel 1"/>
          <p:cNvSpPr>
            <a:spLocks noGrp="1"/>
          </p:cNvSpPr>
          <p:nvPr/>
        </p:nvSpPr>
        <p:spPr bwMode="auto">
          <a:xfrm>
            <a:off x="547688" y="692150"/>
            <a:ext cx="85613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3000"/>
              <a:t>Hochwassergefahrenkarten</a:t>
            </a:r>
            <a:endParaRPr lang="de-DE" altLang="de-DE" sz="2400"/>
          </a:p>
        </p:txBody>
      </p:sp>
      <p:sp>
        <p:nvSpPr>
          <p:cNvPr id="7" name="Textfeld 6"/>
          <p:cNvSpPr txBox="1"/>
          <p:nvPr/>
        </p:nvSpPr>
        <p:spPr>
          <a:xfrm>
            <a:off x="467544" y="4945063"/>
            <a:ext cx="86764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à"/>
              <a:defRPr/>
            </a:pP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Überflutungsflächen und -tiefen (Typ1a) </a:t>
            </a: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der Hochwasserszenarien </a:t>
            </a:r>
            <a:r>
              <a:rPr lang="de-DE" dirty="0" smtClean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HQ</a:t>
            </a:r>
            <a:r>
              <a:rPr lang="de-DE" baseline="-25000" dirty="0" smtClean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10, 50, 100, extrem</a:t>
            </a:r>
            <a:endParaRPr lang="de-DE" baseline="-25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  <a:p>
            <a:pPr>
              <a:defRPr/>
            </a:pPr>
            <a:endParaRPr lang="de-DE" sz="1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Informationsgrundlage schaffen: </a:t>
            </a:r>
            <a:r>
              <a:rPr lang="de-DE" b="1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„Wo drohen Gefahren?“</a:t>
            </a:r>
          </a:p>
          <a:p>
            <a:pPr marL="285750" indent="-285750">
              <a:buFont typeface="Wingdings"/>
              <a:buChar char="à"/>
              <a:defRPr/>
            </a:pPr>
            <a:endParaRPr lang="de-DE" sz="10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Rechtliche Sicherung der HQ</a:t>
            </a:r>
            <a:r>
              <a:rPr lang="de-DE" baseline="-25000" dirty="0">
                <a:latin typeface="Times" panose="02020603050405020304" pitchFamily="18" charset="0"/>
                <a:cs typeface="Times" panose="02020603050405020304" pitchFamily="18" charset="0"/>
              </a:rPr>
              <a:t>100</a:t>
            </a: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</a:rPr>
              <a:t>-Flächen als Überschwemmungsgebiete</a:t>
            </a:r>
          </a:p>
          <a:p>
            <a:pPr marL="285750" indent="-285750">
              <a:buFont typeface="Wingdings"/>
              <a:buChar char="à"/>
              <a:defRPr/>
            </a:pPr>
            <a:endParaRPr lang="de-DE" b="1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</p:txBody>
      </p:sp>
      <p:grpSp>
        <p:nvGrpSpPr>
          <p:cNvPr id="12" name="Gruppieren 11"/>
          <p:cNvGrpSpPr/>
          <p:nvPr/>
        </p:nvGrpSpPr>
        <p:grpSpPr>
          <a:xfrm rot="847649">
            <a:off x="4963983" y="1330299"/>
            <a:ext cx="1457466" cy="511802"/>
            <a:chOff x="9115081" y="2862817"/>
            <a:chExt cx="1674143" cy="5878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Abgerundetes Rechteck 12"/>
            <p:cNvSpPr/>
            <p:nvPr/>
          </p:nvSpPr>
          <p:spPr>
            <a:xfrm>
              <a:off x="9115081" y="2862817"/>
              <a:ext cx="1674143" cy="587890"/>
            </a:xfrm>
            <a:prstGeom prst="round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4" name="Abgerundetes Rechteck 13"/>
            <p:cNvSpPr/>
            <p:nvPr/>
          </p:nvSpPr>
          <p:spPr>
            <a:xfrm>
              <a:off x="9160065" y="2904734"/>
              <a:ext cx="1584176" cy="50405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9601839" y="2935630"/>
              <a:ext cx="912707" cy="388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1600" b="1" dirty="0" smtClean="0">
                  <a:solidFill>
                    <a:srgbClr val="FFFF00"/>
                  </a:solidFill>
                  <a:latin typeface="Times" panose="02020603050405020304" pitchFamily="18" charset="0"/>
                </a:rPr>
                <a:t>Typ 2</a:t>
              </a:r>
              <a:endParaRPr lang="de-DE" sz="1600" b="1" dirty="0">
                <a:solidFill>
                  <a:srgbClr val="FFFF00"/>
                </a:solidFill>
                <a:latin typeface="Times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0243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15351FE4-6A71-42E8-8478-EF4CBD43E30E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5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0245" name="Titel 1"/>
          <p:cNvSpPr>
            <a:spLocks noGrp="1"/>
          </p:cNvSpPr>
          <p:nvPr/>
        </p:nvSpPr>
        <p:spPr bwMode="auto">
          <a:xfrm>
            <a:off x="474663" y="692150"/>
            <a:ext cx="85613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Hochwasserrisikokarten und </a:t>
            </a:r>
            <a:r>
              <a:rPr lang="de-DE" altLang="de-DE" sz="2800" dirty="0" smtClean="0"/>
              <a:t>-steckbriefe</a:t>
            </a:r>
            <a:endParaRPr lang="de-DE" alt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467544" y="5013325"/>
            <a:ext cx="8640762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/>
              <a:buChar char="à"/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Verschneidung der HWGK (HQ</a:t>
            </a:r>
            <a:r>
              <a:rPr lang="de-DE" baseline="-25000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10</a:t>
            </a: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, HQ</a:t>
            </a:r>
            <a:r>
              <a:rPr lang="de-DE" baseline="-25000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100</a:t>
            </a: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, </a:t>
            </a:r>
            <a:r>
              <a:rPr lang="de-DE" dirty="0" err="1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HQ</a:t>
            </a:r>
            <a:r>
              <a:rPr lang="de-DE" baseline="-25000" dirty="0" err="1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extrem</a:t>
            </a: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) mit der Geländenutzung</a:t>
            </a:r>
          </a:p>
          <a:p>
            <a:pPr>
              <a:defRPr/>
            </a:pPr>
            <a:endParaRPr lang="de-DE" sz="7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de-DE" b="1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„Welche Nutzungen/Objekte sind betroffen?“</a:t>
            </a:r>
          </a:p>
          <a:p>
            <a:pPr>
              <a:defRPr/>
            </a:pPr>
            <a:endParaRPr lang="de-DE" sz="700" dirty="0">
              <a:latin typeface="Times" panose="02020603050405020304" pitchFamily="18" charset="0"/>
              <a:cs typeface="Times" panose="02020603050405020304" pitchFamily="18" charset="0"/>
              <a:sym typeface="Wingdings" pitchFamily="2" charset="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/>
          <a:srcRect l="73795" t="28476" r="4081" b="24957"/>
          <a:stretch/>
        </p:blipFill>
        <p:spPr bwMode="auto">
          <a:xfrm>
            <a:off x="6011862" y="1873768"/>
            <a:ext cx="2592585" cy="30712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/>
          <a:srcRect l="7847" t="9005" r="21981" b="5971"/>
          <a:stretch/>
        </p:blipFill>
        <p:spPr bwMode="auto">
          <a:xfrm>
            <a:off x="547687" y="1310431"/>
            <a:ext cx="5333501" cy="363463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1267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126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1782D104-B93E-4B1F-84E0-01B9F31E73DE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6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46600" y="2708920"/>
            <a:ext cx="39401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Times" panose="02020603050405020304" pitchFamily="18" charset="0"/>
                <a:cs typeface="Times" panose="02020603050405020304" pitchFamily="18" charset="0"/>
              </a:rPr>
              <a:t>Hochwasserrisikosteckbrief</a:t>
            </a:r>
          </a:p>
          <a:p>
            <a:pPr>
              <a:defRPr/>
            </a:pPr>
            <a:endParaRPr lang="de-DE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buFont typeface="Wingdings"/>
              <a:buChar char="à"/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Darstellung der Aussagen der HWRK</a:t>
            </a:r>
          </a:p>
          <a:p>
            <a:pPr>
              <a:defRPr/>
            </a:pPr>
            <a:r>
              <a:rPr lang="de-DE" dirty="0">
                <a:latin typeface="Times" panose="02020603050405020304" pitchFamily="18" charset="0"/>
                <a:cs typeface="Times" panose="02020603050405020304" pitchFamily="18" charset="0"/>
                <a:sym typeface="Wingdings" pitchFamily="2" charset="2"/>
              </a:rPr>
              <a:t>      in Zahlen und Text</a:t>
            </a:r>
            <a:endParaRPr lang="de-DE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 l="35965" t="13155" r="35399" b="19683"/>
          <a:stretch/>
        </p:blipFill>
        <p:spPr bwMode="auto">
          <a:xfrm>
            <a:off x="566935" y="1252537"/>
            <a:ext cx="3881313" cy="51182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2" name="Titel 1"/>
          <p:cNvSpPr>
            <a:spLocks noGrp="1"/>
          </p:cNvSpPr>
          <p:nvPr/>
        </p:nvSpPr>
        <p:spPr bwMode="auto">
          <a:xfrm>
            <a:off x="474663" y="692150"/>
            <a:ext cx="85613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/>
              <a:t>Hochwasserrisikokarten und –steckbriefe</a:t>
            </a:r>
          </a:p>
        </p:txBody>
      </p:sp>
    </p:spTree>
    <p:extLst>
      <p:ext uri="{BB962C8B-B14F-4D97-AF65-F5344CB8AC3E}">
        <p14:creationId xmlns:p14="http://schemas.microsoft.com/office/powerpoint/2010/main" val="32993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ieren 4"/>
          <p:cNvGrpSpPr>
            <a:grpSpLocks/>
          </p:cNvGrpSpPr>
          <p:nvPr/>
        </p:nvGrpSpPr>
        <p:grpSpPr bwMode="auto">
          <a:xfrm>
            <a:off x="474663" y="1130300"/>
            <a:ext cx="8526462" cy="2778125"/>
            <a:chOff x="474663" y="1130841"/>
            <a:chExt cx="8526462" cy="2777707"/>
          </a:xfrm>
        </p:grpSpPr>
        <p:pic>
          <p:nvPicPr>
            <p:cNvPr id="16394" name="Picture 2" descr="T:\baf\projekte\HWRM-RL\Neckar\Enz-Neckar-Heilbronn\Beratung_Kommunen\Nordheim\Präsentation\Übersicht_Nordheim_HQ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" r="903" b="4971"/>
            <a:stretch>
              <a:fillRect/>
            </a:stretch>
          </p:blipFill>
          <p:spPr bwMode="auto">
            <a:xfrm>
              <a:off x="474663" y="1130841"/>
              <a:ext cx="8526462" cy="277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feld 16"/>
            <p:cNvSpPr txBox="1">
              <a:spLocks noChangeArrowheads="1"/>
            </p:cNvSpPr>
            <p:nvPr/>
          </p:nvSpPr>
          <p:spPr bwMode="auto">
            <a:xfrm>
              <a:off x="4410075" y="1440357"/>
              <a:ext cx="1025525" cy="261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de-DE" altLang="de-DE" sz="1100" dirty="0" smtClean="0">
                  <a:cs typeface="Arial" charset="0"/>
                </a:rPr>
                <a:t>Katzentalbach</a:t>
              </a:r>
            </a:p>
          </p:txBody>
        </p:sp>
        <p:cxnSp>
          <p:nvCxnSpPr>
            <p:cNvPr id="14" name="Gerade Verbindung mit Pfeil 13"/>
            <p:cNvCxnSpPr>
              <a:stCxn id="13" idx="2"/>
            </p:cNvCxnSpPr>
            <p:nvPr/>
          </p:nvCxnSpPr>
          <p:spPr bwMode="auto">
            <a:xfrm flipH="1">
              <a:off x="4841875" y="1702255"/>
              <a:ext cx="80963" cy="1968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6"/>
            <p:cNvSpPr txBox="1">
              <a:spLocks noChangeArrowheads="1"/>
            </p:cNvSpPr>
            <p:nvPr/>
          </p:nvSpPr>
          <p:spPr bwMode="auto">
            <a:xfrm>
              <a:off x="2916238" y="3178408"/>
              <a:ext cx="1025525" cy="2618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de-DE" altLang="de-DE" sz="1100" dirty="0" err="1" smtClean="0">
                  <a:cs typeface="Arial" charset="0"/>
                </a:rPr>
                <a:t>Breibach</a:t>
              </a:r>
              <a:endParaRPr lang="de-DE" altLang="de-DE" sz="1100" dirty="0" smtClean="0">
                <a:cs typeface="Arial" charset="0"/>
              </a:endParaRPr>
            </a:p>
          </p:txBody>
        </p:sp>
        <p:cxnSp>
          <p:nvCxnSpPr>
            <p:cNvPr id="16" name="Gerade Verbindung mit Pfeil 15"/>
            <p:cNvCxnSpPr>
              <a:stCxn id="15" idx="2"/>
            </p:cNvCxnSpPr>
            <p:nvPr/>
          </p:nvCxnSpPr>
          <p:spPr bwMode="auto">
            <a:xfrm flipH="1">
              <a:off x="3348038" y="3440306"/>
              <a:ext cx="80962" cy="1968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>
              <a:spLocks noChangeArrowheads="1"/>
            </p:cNvSpPr>
            <p:nvPr/>
          </p:nvSpPr>
          <p:spPr bwMode="auto">
            <a:xfrm>
              <a:off x="7610475" y="2554615"/>
              <a:ext cx="703263" cy="2603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1pPr>
              <a:lvl2pPr marL="742950" indent="-28575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2pPr>
              <a:lvl3pPr marL="1143000" indent="-228600" eaLnBrk="0" hangingPunct="0"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3pPr>
              <a:lvl4pPr marL="1600200" indent="-228600" eaLnBrk="0" hangingPunct="0"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4pPr>
              <a:lvl5pPr marL="2057400" indent="-228600" eaLnBrk="0" hangingPunct="0"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" pitchFamily="18" charset="0"/>
                  <a:ea typeface="MS PGothic" pitchFamily="34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de-DE" altLang="de-DE" sz="1100" dirty="0" smtClean="0">
                  <a:cs typeface="Arial" charset="0"/>
                </a:rPr>
                <a:t>Neckar</a:t>
              </a:r>
            </a:p>
          </p:txBody>
        </p:sp>
        <p:cxnSp>
          <p:nvCxnSpPr>
            <p:cNvPr id="18" name="Gerade Verbindung mit Pfeil 17"/>
            <p:cNvCxnSpPr>
              <a:stCxn id="17" idx="2"/>
            </p:cNvCxnSpPr>
            <p:nvPr/>
          </p:nvCxnSpPr>
          <p:spPr bwMode="auto">
            <a:xfrm>
              <a:off x="7962900" y="2814926"/>
              <a:ext cx="641350" cy="17777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7" name="Picture 3" descr="T:\baf\projekte\HWRM-RL\Neckar\Enz-Neckar-Heilbronn\Beratung_Kommunen\Nordheim\Präsentation\Nordheim_HQ10_Einwoh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2077" r="1143" b="1234"/>
          <a:stretch>
            <a:fillRect/>
          </a:stretch>
        </p:blipFill>
        <p:spPr bwMode="auto">
          <a:xfrm>
            <a:off x="474663" y="4005263"/>
            <a:ext cx="3233737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0" descr="T:\baf\projekte\HWRM-RL\Neckar\Enz-Neckar-Heilbronn\Beratung_Kommunen\Nordheim\Präsentation\Nordheim_HQ10_L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>
            <a:fillRect/>
          </a:stretch>
        </p:blipFill>
        <p:spPr bwMode="auto">
          <a:xfrm>
            <a:off x="3779838" y="4005263"/>
            <a:ext cx="2335212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9" descr="T:\baf\projekte\HWRM-RL\Neckar\Enz-Neckar-Heilbronn\Beratung_Kommunen\Nordheim\Präsentation\Nordheim_HQ10_Natura2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005263"/>
            <a:ext cx="2805112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6391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639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FD7696B7-8DA1-4CF0-B8DC-EDE6E03ED269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7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6393" name="Titel 1"/>
          <p:cNvSpPr>
            <a:spLocks noGrp="1"/>
          </p:cNvSpPr>
          <p:nvPr/>
        </p:nvSpPr>
        <p:spPr bwMode="auto">
          <a:xfrm>
            <a:off x="474662" y="692150"/>
            <a:ext cx="805777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</a:t>
            </a:r>
            <a:r>
              <a:rPr lang="de-DE" altLang="de-DE" sz="2800" dirty="0" smtClean="0"/>
              <a:t>Nordheim bei HQ</a:t>
            </a:r>
            <a:r>
              <a:rPr lang="de-DE" altLang="de-DE" sz="2800" baseline="-25000" dirty="0" smtClean="0"/>
              <a:t>10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539552" y="1201499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ENTWURF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7411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50F48651-DA24-4D1C-BB2A-1D54E1D07B88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8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7413" name="Titel 1"/>
          <p:cNvSpPr>
            <a:spLocks noGrp="1"/>
          </p:cNvSpPr>
          <p:nvPr/>
        </p:nvSpPr>
        <p:spPr bwMode="auto">
          <a:xfrm>
            <a:off x="474662" y="692150"/>
            <a:ext cx="81297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</a:t>
            </a:r>
            <a:r>
              <a:rPr lang="de-DE" altLang="de-DE" sz="2800" dirty="0" smtClean="0"/>
              <a:t>Nordheim bei HQ</a:t>
            </a:r>
            <a:r>
              <a:rPr lang="de-DE" altLang="de-DE" sz="2800" baseline="-25000" dirty="0" smtClean="0"/>
              <a:t>100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pic>
        <p:nvPicPr>
          <p:cNvPr id="17414" name="Picture 11" descr="T:\baf\projekte\HWRM-RL\Neckar\Enz-Neckar-Heilbronn\Beratung_Kommunen\Nordheim\Präsentation\Übersicht_Nordheim_HQ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141413"/>
            <a:ext cx="85391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5" name="Gruppieren 4"/>
          <p:cNvGrpSpPr>
            <a:grpSpLocks/>
          </p:cNvGrpSpPr>
          <p:nvPr/>
        </p:nvGrpSpPr>
        <p:grpSpPr bwMode="auto">
          <a:xfrm>
            <a:off x="3800475" y="4002088"/>
            <a:ext cx="2297113" cy="2208212"/>
            <a:chOff x="1205059" y="1412775"/>
            <a:chExt cx="4043364" cy="3885216"/>
          </a:xfrm>
        </p:grpSpPr>
        <p:pic>
          <p:nvPicPr>
            <p:cNvPr id="17422" name="Picture 4" descr="T:\baf\projekte\HWRM-RL\Neckar\Enz-Neckar-Heilbronn\Beratung_Kommunen\Nordheim\Präsentation\Nordheim_HQ100_extrem_L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205" b="15198"/>
            <a:stretch>
              <a:fillRect/>
            </a:stretch>
          </p:blipFill>
          <p:spPr bwMode="auto">
            <a:xfrm>
              <a:off x="1205059" y="1412776"/>
              <a:ext cx="1747838" cy="3885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3" name="Picture 5" descr="T:\baf\projekte\HWRM-RL\Neckar\Enz-Neckar-Heilbronn\Beratung_Kommunen\Nordheim\Präsentation\Nordheim_HQ100_extrem_L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0" r="27132" b="15198"/>
            <a:stretch>
              <a:fillRect/>
            </a:stretch>
          </p:blipFill>
          <p:spPr bwMode="auto">
            <a:xfrm>
              <a:off x="2952897" y="1412775"/>
              <a:ext cx="2295526" cy="38852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16" name="Gruppieren 5"/>
          <p:cNvGrpSpPr>
            <a:grpSpLocks/>
          </p:cNvGrpSpPr>
          <p:nvPr/>
        </p:nvGrpSpPr>
        <p:grpSpPr bwMode="auto">
          <a:xfrm>
            <a:off x="6226175" y="4005263"/>
            <a:ext cx="2787650" cy="2206625"/>
            <a:chOff x="949583" y="1916833"/>
            <a:chExt cx="4453733" cy="3525763"/>
          </a:xfrm>
        </p:grpSpPr>
        <p:pic>
          <p:nvPicPr>
            <p:cNvPr id="17420" name="Picture 6" descr="T:\baf\projekte\HWRM-RL\Neckar\Enz-Neckar-Heilbronn\Beratung_Kommunen\Nordheim\Präsentation\Nordheim_HQ100_extrem_Natura20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52"/>
            <a:stretch>
              <a:fillRect/>
            </a:stretch>
          </p:blipFill>
          <p:spPr bwMode="auto">
            <a:xfrm>
              <a:off x="949583" y="1916833"/>
              <a:ext cx="2258790" cy="3524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1" name="Picture 7" descr="T:\baf\projekte\HWRM-RL\Neckar\Enz-Neckar-Heilbronn\Beratung_Kommunen\Nordheim\Präsentation\Nordheim_HQ100_extrem_Natura20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3" r="24760"/>
            <a:stretch>
              <a:fillRect/>
            </a:stretch>
          </p:blipFill>
          <p:spPr bwMode="auto">
            <a:xfrm>
              <a:off x="3208373" y="1918346"/>
              <a:ext cx="2194943" cy="3524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417" name="Gruppieren 28"/>
          <p:cNvGrpSpPr>
            <a:grpSpLocks/>
          </p:cNvGrpSpPr>
          <p:nvPr/>
        </p:nvGrpSpPr>
        <p:grpSpPr bwMode="auto">
          <a:xfrm>
            <a:off x="474663" y="4005263"/>
            <a:ext cx="3206750" cy="2206625"/>
            <a:chOff x="2598613" y="2348880"/>
            <a:chExt cx="4040312" cy="2781300"/>
          </a:xfrm>
        </p:grpSpPr>
        <p:pic>
          <p:nvPicPr>
            <p:cNvPr id="17418" name="Picture 3" descr="T:\baf\projekte\HWRM-RL\Neckar\Enz-Neckar-Heilbronn\Beratung_Kommunen\Nordheim\Präsentation\Nordheim_HQ100_extrem_Einwohn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4" r="26591"/>
            <a:stretch>
              <a:fillRect/>
            </a:stretch>
          </p:blipFill>
          <p:spPr bwMode="auto">
            <a:xfrm>
              <a:off x="4286250" y="2348880"/>
              <a:ext cx="2352675" cy="278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9" name="Picture 3" descr="T:\baf\projekte\HWRM-RL\Neckar\Enz-Neckar-Heilbronn\Beratung_Kommunen\Nordheim\Präsentation\Nordheim_HQ100_extrem_Einwohn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96"/>
            <a:stretch>
              <a:fillRect/>
            </a:stretch>
          </p:blipFill>
          <p:spPr bwMode="auto">
            <a:xfrm>
              <a:off x="2598613" y="2348880"/>
              <a:ext cx="1757363" cy="278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39552" y="1201499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:\baf\projekte\HWRM-RL\Neckar\Enz-Neckar-Heilbronn\Beratung_Kommunen\Nordheim\Präsentation\Übersicht_Nordheim_HQextr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" b="1642"/>
          <a:stretch>
            <a:fillRect/>
          </a:stretch>
        </p:blipFill>
        <p:spPr bwMode="auto">
          <a:xfrm>
            <a:off x="474663" y="1125538"/>
            <a:ext cx="85391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08.07.2014</a:t>
            </a:r>
            <a:endParaRPr lang="de-DE" dirty="0"/>
          </a:p>
        </p:txBody>
      </p:sp>
      <p:sp>
        <p:nvSpPr>
          <p:cNvPr id="18436" name="Fußzeilenplatzhalt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000" smtClean="0">
                <a:latin typeface="Arial" charset="0"/>
              </a:rPr>
              <a:t>HWRM Baden-Württemberg</a:t>
            </a:r>
          </a:p>
        </p:txBody>
      </p:sp>
      <p:sp>
        <p:nvSpPr>
          <p:cNvPr id="18437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fld id="{0FAE8917-2079-4C06-A286-369F97790F23}" type="slidenum">
              <a:rPr lang="de-DE" altLang="de-DE" sz="1000" smtClean="0">
                <a:latin typeface="Arial" charset="0"/>
              </a:rPr>
              <a:pPr eaLnBrk="1" hangingPunct="1">
                <a:buFontTx/>
                <a:buNone/>
              </a:pPr>
              <a:t>9</a:t>
            </a:fld>
            <a:endParaRPr lang="de-DE" altLang="de-DE" sz="1000" smtClean="0">
              <a:latin typeface="Arial" charset="0"/>
            </a:endParaRPr>
          </a:p>
        </p:txBody>
      </p:sp>
      <p:sp>
        <p:nvSpPr>
          <p:cNvPr id="18438" name="Titel 1"/>
          <p:cNvSpPr>
            <a:spLocks noGrp="1"/>
          </p:cNvSpPr>
          <p:nvPr/>
        </p:nvSpPr>
        <p:spPr bwMode="auto">
          <a:xfrm>
            <a:off x="474662" y="692150"/>
            <a:ext cx="834581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buFont typeface="Arial" charset="0"/>
              <a:buChar char="•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buFont typeface="Arial" charset="0"/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2800" dirty="0"/>
              <a:t>Risikosituation in der Gemeinde </a:t>
            </a:r>
            <a:r>
              <a:rPr lang="de-DE" altLang="de-DE" sz="2800" dirty="0" smtClean="0"/>
              <a:t>Nordheim bei </a:t>
            </a:r>
            <a:r>
              <a:rPr lang="de-DE" altLang="de-DE" sz="2800" dirty="0" err="1" smtClean="0"/>
              <a:t>HQ</a:t>
            </a:r>
            <a:r>
              <a:rPr lang="de-DE" altLang="de-DE" sz="2800" baseline="-25000" dirty="0" err="1" smtClean="0"/>
              <a:t>extrem</a:t>
            </a:r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grpSp>
        <p:nvGrpSpPr>
          <p:cNvPr id="18439" name="Gruppieren 4"/>
          <p:cNvGrpSpPr>
            <a:grpSpLocks/>
          </p:cNvGrpSpPr>
          <p:nvPr/>
        </p:nvGrpSpPr>
        <p:grpSpPr bwMode="auto">
          <a:xfrm>
            <a:off x="3803650" y="3997325"/>
            <a:ext cx="2312988" cy="2197100"/>
            <a:chOff x="1132037" y="1311175"/>
            <a:chExt cx="4076700" cy="3872167"/>
          </a:xfrm>
        </p:grpSpPr>
        <p:pic>
          <p:nvPicPr>
            <p:cNvPr id="18446" name="Picture 5" descr="T:\baf\projekte\HWRM-RL\Neckar\Enz-Neckar-Heilbronn\Beratung_Kommunen\Nordheim\Präsentation\Nordheim_HQ100_extrem_L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205" b="15483"/>
            <a:stretch>
              <a:fillRect/>
            </a:stretch>
          </p:blipFill>
          <p:spPr bwMode="auto">
            <a:xfrm>
              <a:off x="1132037" y="1311176"/>
              <a:ext cx="1747839" cy="3872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7" name="Picture 6" descr="T:\baf\projekte\HWRM-RL\Neckar\Enz-Neckar-Heilbronn\Beratung_Kommunen\Nordheim\Präsentation\Nordheim_HQ100_extrem_L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25" b="15483"/>
            <a:stretch>
              <a:fillRect/>
            </a:stretch>
          </p:blipFill>
          <p:spPr bwMode="auto">
            <a:xfrm>
              <a:off x="2879876" y="1311175"/>
              <a:ext cx="2328861" cy="38721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40" name="Gruppieren 5"/>
          <p:cNvGrpSpPr>
            <a:grpSpLocks/>
          </p:cNvGrpSpPr>
          <p:nvPr/>
        </p:nvGrpSpPr>
        <p:grpSpPr bwMode="auto">
          <a:xfrm>
            <a:off x="6262688" y="3997325"/>
            <a:ext cx="2735262" cy="2197100"/>
            <a:chOff x="80962" y="1660875"/>
            <a:chExt cx="4394447" cy="3530250"/>
          </a:xfrm>
        </p:grpSpPr>
        <p:pic>
          <p:nvPicPr>
            <p:cNvPr id="18444" name="Picture 7" descr="T:\baf\projekte\HWRM-RL\Neckar\Enz-Neckar-Heilbronn\Beratung_Kommunen\Nordheim\Präsentation\Nordheim_HQ100_extrem_Natura20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33"/>
            <a:stretch>
              <a:fillRect/>
            </a:stretch>
          </p:blipFill>
          <p:spPr bwMode="auto">
            <a:xfrm>
              <a:off x="80962" y="1666875"/>
              <a:ext cx="2233613" cy="3524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8" descr="T:\baf\projekte\HWRM-RL\Neckar\Enz-Neckar-Heilbronn\Beratung_Kommunen\Nordheim\Präsentation\Nordheim_HQ100_extrem_Natura20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64"/>
            <a:stretch>
              <a:fillRect/>
            </a:stretch>
          </p:blipFill>
          <p:spPr bwMode="auto">
            <a:xfrm>
              <a:off x="2289423" y="1660875"/>
              <a:ext cx="2185986" cy="3524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41" name="Gruppieren 29"/>
          <p:cNvGrpSpPr>
            <a:grpSpLocks/>
          </p:cNvGrpSpPr>
          <p:nvPr/>
        </p:nvGrpSpPr>
        <p:grpSpPr bwMode="auto">
          <a:xfrm>
            <a:off x="474663" y="4005263"/>
            <a:ext cx="3203575" cy="2197100"/>
            <a:chOff x="1109564" y="2996952"/>
            <a:chExt cx="4057650" cy="2781300"/>
          </a:xfrm>
        </p:grpSpPr>
        <p:pic>
          <p:nvPicPr>
            <p:cNvPr id="18442" name="Picture 3" descr="T:\baf\projekte\HWRM-RL\Neckar\Enz-Neckar-Heilbronn\Beratung_Kommunen\Nordheim\Präsentation\Nordheim_HQ100_extrem_Einwohn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28"/>
            <a:stretch>
              <a:fillRect/>
            </a:stretch>
          </p:blipFill>
          <p:spPr bwMode="auto">
            <a:xfrm>
              <a:off x="1109564" y="2996952"/>
              <a:ext cx="1719263" cy="278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4" descr="T:\baf\projekte\HWRM-RL\Neckar\Enz-Neckar-Heilbronn\Beratung_Kommunen\Nordheim\Präsentation\Nordheim_HQ100_extrem_Einwohner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17"/>
            <a:stretch>
              <a:fillRect/>
            </a:stretch>
          </p:blipFill>
          <p:spPr bwMode="auto">
            <a:xfrm>
              <a:off x="2828827" y="2996952"/>
              <a:ext cx="2338387" cy="2781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39552" y="1201499"/>
            <a:ext cx="122413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ENTWURF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Benutzerdefiniert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DC0"/>
      </a:accent1>
      <a:accent2>
        <a:srgbClr val="409ED0"/>
      </a:accent2>
      <a:accent3>
        <a:srgbClr val="7FBEDF"/>
      </a:accent3>
      <a:accent4>
        <a:srgbClr val="000000"/>
      </a:accent4>
      <a:accent5>
        <a:srgbClr val="F8A600"/>
      </a:accent5>
      <a:accent6>
        <a:srgbClr val="FFFBD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Bildschirmpräsentation (4:3)</PresentationFormat>
  <Paragraphs>363</Paragraphs>
  <Slides>37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Office-Design</vt:lpstr>
      <vt:lpstr>Hochwasserrisikomanagementplanung  in Baden-Württemberg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Gerhardt</dc:creator>
  <cp:lastModifiedBy>jore00</cp:lastModifiedBy>
  <cp:revision>488</cp:revision>
  <dcterms:created xsi:type="dcterms:W3CDTF">2013-06-26T07:32:20Z</dcterms:created>
  <dcterms:modified xsi:type="dcterms:W3CDTF">2014-07-08T12:43:45Z</dcterms:modified>
</cp:coreProperties>
</file>